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61" r:id="rId3"/>
    <p:sldId id="258" r:id="rId4"/>
    <p:sldId id="272" r:id="rId5"/>
    <p:sldId id="273" r:id="rId6"/>
    <p:sldId id="266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image" Target="../media/image5.jpg"/><Relationship Id="rId4" Type="http://schemas.openxmlformats.org/officeDocument/2006/relationships/image" Target="../media/image8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image" Target="../media/image5.jpg"/><Relationship Id="rId4" Type="http://schemas.openxmlformats.org/officeDocument/2006/relationships/image" Target="../media/image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1B9BAB-8BEC-44A8-83F7-DF33150032F1}" type="doc">
      <dgm:prSet loTypeId="urn:microsoft.com/office/officeart/2005/8/layout/matrix3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9F213ED-3B9A-4C7A-82E1-7237DA7D3417}">
      <dgm:prSet phldrT="[Text]"/>
      <dgm:spPr>
        <a:xfrm>
          <a:off x="1923402" y="204139"/>
          <a:ext cx="1550746" cy="1550746"/>
        </a:xfrm>
      </dgm:spPr>
      <dgm:t>
        <a:bodyPr/>
        <a:lstStyle/>
        <a:p>
          <a:r>
            <a:rPr lang="en-US"/>
            <a:t>Gender Inclusive solutions</a:t>
          </a:r>
        </a:p>
      </dgm:t>
    </dgm:pt>
    <dgm:pt modelId="{B8BBEDC9-CBE7-4495-8FBE-23E9F70B15F0}" type="parTrans" cxnId="{9D0B6351-75CD-4768-95A7-422CCD1229C6}">
      <dgm:prSet/>
      <dgm:spPr/>
      <dgm:t>
        <a:bodyPr/>
        <a:lstStyle/>
        <a:p>
          <a:endParaRPr lang="en-US"/>
        </a:p>
      </dgm:t>
    </dgm:pt>
    <dgm:pt modelId="{E9E7E006-CC3F-41CC-AC43-ADFBA26418A5}" type="sibTrans" cxnId="{9D0B6351-75CD-4768-95A7-422CCD1229C6}">
      <dgm:prSet/>
      <dgm:spPr/>
      <dgm:t>
        <a:bodyPr/>
        <a:lstStyle/>
        <a:p>
          <a:endParaRPr lang="en-US"/>
        </a:p>
      </dgm:t>
    </dgm:pt>
    <dgm:pt modelId="{1053652E-98BD-4AC9-8184-0964DEC919DB}">
      <dgm:prSet phldrT="[Text]"/>
      <dgm:spPr>
        <a:xfrm>
          <a:off x="1182052" y="0"/>
          <a:ext cx="1769211" cy="1146048"/>
        </a:xfrm>
      </dgm:spPr>
      <dgm:t>
        <a:bodyPr/>
        <a:lstStyle/>
        <a:p>
          <a:r>
            <a:rPr lang="en-US" dirty="0"/>
            <a:t>Solutions to include both male and females for because it takes two.</a:t>
          </a:r>
        </a:p>
      </dgm:t>
    </dgm:pt>
    <dgm:pt modelId="{991B3321-2D0A-4E07-8377-57B0DA46BD93}" type="parTrans" cxnId="{959CF3F1-BE90-476A-8ACD-C09F8D58F789}">
      <dgm:prSet/>
      <dgm:spPr/>
      <dgm:t>
        <a:bodyPr/>
        <a:lstStyle/>
        <a:p>
          <a:endParaRPr lang="en-US"/>
        </a:p>
      </dgm:t>
    </dgm:pt>
    <dgm:pt modelId="{3B2F2CA3-B651-42A7-B7C7-F4332CC5B478}" type="sibTrans" cxnId="{959CF3F1-BE90-476A-8ACD-C09F8D58F789}">
      <dgm:prSet/>
      <dgm:spPr/>
      <dgm:t>
        <a:bodyPr/>
        <a:lstStyle/>
        <a:p>
          <a:endParaRPr lang="en-US"/>
        </a:p>
      </dgm:t>
    </dgm:pt>
    <dgm:pt modelId="{BFFD6A3D-3628-4941-A0DD-4FF01B9A0DBA}">
      <dgm:prSet phldrT="[Text]"/>
      <dgm:spPr>
        <a:xfrm rot="5400000">
          <a:off x="3545776" y="204139"/>
          <a:ext cx="1550746" cy="1550746"/>
        </a:xfrm>
      </dgm:spPr>
      <dgm:t>
        <a:bodyPr/>
        <a:lstStyle/>
        <a:p>
          <a:r>
            <a:rPr lang="en-US"/>
            <a:t>Grassroots Solutions</a:t>
          </a:r>
        </a:p>
      </dgm:t>
    </dgm:pt>
    <dgm:pt modelId="{E7C0F2D2-7905-4F5D-989C-2B540ED95290}" type="parTrans" cxnId="{53334D7A-F9A8-4DFC-AD28-92677EBCE974}">
      <dgm:prSet/>
      <dgm:spPr/>
      <dgm:t>
        <a:bodyPr/>
        <a:lstStyle/>
        <a:p>
          <a:endParaRPr lang="en-US"/>
        </a:p>
      </dgm:t>
    </dgm:pt>
    <dgm:pt modelId="{8633151F-6ECB-4B2F-9358-81B2A0DBAD15}" type="sibTrans" cxnId="{53334D7A-F9A8-4DFC-AD28-92677EBCE974}">
      <dgm:prSet/>
      <dgm:spPr/>
      <dgm:t>
        <a:bodyPr/>
        <a:lstStyle/>
        <a:p>
          <a:endParaRPr lang="en-US"/>
        </a:p>
      </dgm:t>
    </dgm:pt>
    <dgm:pt modelId="{CE8D1E63-8F36-44A8-9940-8AA68E8208A2}">
      <dgm:prSet phldrT="[Text]"/>
      <dgm:spPr>
        <a:xfrm>
          <a:off x="4224369" y="0"/>
          <a:ext cx="1769211" cy="1146048"/>
        </a:xfrm>
      </dgm:spPr>
      <dgm:t>
        <a:bodyPr/>
        <a:lstStyle/>
        <a:p>
          <a:r>
            <a:rPr lang="en-US" dirty="0"/>
            <a:t>Design and basis of solutions to be guided by the grassroot situation</a:t>
          </a:r>
        </a:p>
      </dgm:t>
    </dgm:pt>
    <dgm:pt modelId="{B7B0DBB3-BF62-4306-94D8-6EE4E9882C3C}" type="parTrans" cxnId="{5590FAEC-A645-45DF-9653-56BBCF87F479}">
      <dgm:prSet/>
      <dgm:spPr/>
      <dgm:t>
        <a:bodyPr/>
        <a:lstStyle/>
        <a:p>
          <a:endParaRPr lang="en-US"/>
        </a:p>
      </dgm:t>
    </dgm:pt>
    <dgm:pt modelId="{B143AAA6-A66B-4ADD-8676-9A90581AD69A}" type="sibTrans" cxnId="{5590FAEC-A645-45DF-9653-56BBCF87F479}">
      <dgm:prSet/>
      <dgm:spPr/>
      <dgm:t>
        <a:bodyPr/>
        <a:lstStyle/>
        <a:p>
          <a:endParaRPr lang="en-US"/>
        </a:p>
      </dgm:t>
    </dgm:pt>
    <dgm:pt modelId="{0EC7C159-A35A-48D6-8CB9-A79C96175A75}">
      <dgm:prSet phldrT="[Text]"/>
      <dgm:spPr>
        <a:xfrm rot="10800000">
          <a:off x="3545776" y="1826514"/>
          <a:ext cx="1550746" cy="1550746"/>
        </a:xfrm>
      </dgm:spPr>
      <dgm:t>
        <a:bodyPr/>
        <a:lstStyle/>
        <a:p>
          <a:r>
            <a:rPr lang="en-US"/>
            <a:t>Low-cost high impact solutions</a:t>
          </a:r>
        </a:p>
      </dgm:t>
    </dgm:pt>
    <dgm:pt modelId="{5E83F32D-7AFD-4690-9ACE-B6E40D03259E}" type="parTrans" cxnId="{240BE648-7C8F-4895-9B3C-BFADAE98582B}">
      <dgm:prSet/>
      <dgm:spPr/>
      <dgm:t>
        <a:bodyPr/>
        <a:lstStyle/>
        <a:p>
          <a:endParaRPr lang="en-US"/>
        </a:p>
      </dgm:t>
    </dgm:pt>
    <dgm:pt modelId="{24D1A8DA-A8FC-440F-ADEF-B3D3C2B2015F}" type="sibTrans" cxnId="{240BE648-7C8F-4895-9B3C-BFADAE98582B}">
      <dgm:prSet/>
      <dgm:spPr/>
      <dgm:t>
        <a:bodyPr/>
        <a:lstStyle/>
        <a:p>
          <a:endParaRPr lang="en-US"/>
        </a:p>
      </dgm:t>
    </dgm:pt>
    <dgm:pt modelId="{3117CDCF-1324-41B9-B8B0-31C1E752D197}">
      <dgm:prSet phldrT="[Text]"/>
      <dgm:spPr>
        <a:xfrm>
          <a:off x="4068660" y="2435351"/>
          <a:ext cx="1769211" cy="1146048"/>
        </a:xfrm>
      </dgm:spPr>
      <dgm:t>
        <a:bodyPr/>
        <a:lstStyle/>
        <a:p>
          <a:r>
            <a:rPr lang="en-US"/>
            <a:t> Solutions need to be in position to use the limited resources for the greater good of many people. </a:t>
          </a:r>
        </a:p>
      </dgm:t>
    </dgm:pt>
    <dgm:pt modelId="{F25C2A8D-4D14-41D7-9FA1-4AC69E91673A}" type="parTrans" cxnId="{33A0225D-580C-408E-B258-7D4B5622E2AA}">
      <dgm:prSet/>
      <dgm:spPr/>
      <dgm:t>
        <a:bodyPr/>
        <a:lstStyle/>
        <a:p>
          <a:endParaRPr lang="en-US"/>
        </a:p>
      </dgm:t>
    </dgm:pt>
    <dgm:pt modelId="{E6AD1684-BD6B-4F8F-AB88-01F472711BAD}" type="sibTrans" cxnId="{33A0225D-580C-408E-B258-7D4B5622E2AA}">
      <dgm:prSet/>
      <dgm:spPr/>
      <dgm:t>
        <a:bodyPr/>
        <a:lstStyle/>
        <a:p>
          <a:endParaRPr lang="en-US"/>
        </a:p>
      </dgm:t>
    </dgm:pt>
    <dgm:pt modelId="{EC6B0E40-CF3A-475C-B358-EBCB95478A8E}">
      <dgm:prSet phldrT="[Text]"/>
      <dgm:spPr>
        <a:xfrm rot="16200000">
          <a:off x="1923402" y="1826514"/>
          <a:ext cx="1550746" cy="1550746"/>
        </a:xfrm>
      </dgm:spPr>
      <dgm:t>
        <a:bodyPr/>
        <a:lstStyle/>
        <a:p>
          <a:r>
            <a:rPr lang="en-US"/>
            <a:t>Community-led solutions</a:t>
          </a:r>
        </a:p>
      </dgm:t>
    </dgm:pt>
    <dgm:pt modelId="{68A0CED7-6CCD-4C29-A7D4-E73B18174BED}" type="parTrans" cxnId="{31FF3183-27A9-49BD-BECE-2AE5F4E8A045}">
      <dgm:prSet/>
      <dgm:spPr/>
      <dgm:t>
        <a:bodyPr/>
        <a:lstStyle/>
        <a:p>
          <a:endParaRPr lang="en-US"/>
        </a:p>
      </dgm:t>
    </dgm:pt>
    <dgm:pt modelId="{283445CC-43B4-4304-801F-57EC57F79F42}" type="sibTrans" cxnId="{31FF3183-27A9-49BD-BECE-2AE5F4E8A045}">
      <dgm:prSet/>
      <dgm:spPr/>
      <dgm:t>
        <a:bodyPr/>
        <a:lstStyle/>
        <a:p>
          <a:endParaRPr lang="en-US"/>
        </a:p>
      </dgm:t>
    </dgm:pt>
    <dgm:pt modelId="{873C1C53-43A6-4AAC-B9C1-5F14D26FF334}">
      <dgm:prSet phldrT="[Text]"/>
      <dgm:spPr>
        <a:xfrm>
          <a:off x="1182052" y="2435351"/>
          <a:ext cx="1769211" cy="1146048"/>
        </a:xfrm>
      </dgm:spPr>
      <dgm:t>
        <a:bodyPr/>
        <a:lstStyle/>
        <a:p>
          <a:r>
            <a:rPr lang="en-US"/>
            <a:t>Community directly involved in the design, implementation and monitoring of solutions</a:t>
          </a:r>
        </a:p>
      </dgm:t>
    </dgm:pt>
    <dgm:pt modelId="{0ACE9520-4EE0-4C5C-A634-ADE4E95A7586}" type="parTrans" cxnId="{FC347172-77A2-4BD1-A910-790E8433D134}">
      <dgm:prSet/>
      <dgm:spPr/>
      <dgm:t>
        <a:bodyPr/>
        <a:lstStyle/>
        <a:p>
          <a:endParaRPr lang="en-US"/>
        </a:p>
      </dgm:t>
    </dgm:pt>
    <dgm:pt modelId="{1A4706CA-ED20-417B-8A79-4DC4C207E746}" type="sibTrans" cxnId="{FC347172-77A2-4BD1-A910-790E8433D134}">
      <dgm:prSet/>
      <dgm:spPr/>
      <dgm:t>
        <a:bodyPr/>
        <a:lstStyle/>
        <a:p>
          <a:endParaRPr lang="en-US"/>
        </a:p>
      </dgm:t>
    </dgm:pt>
    <dgm:pt modelId="{09F71A0C-2E65-4609-86AB-7990E6749981}" type="pres">
      <dgm:prSet presAssocID="{B01B9BAB-8BEC-44A8-83F7-DF33150032F1}" presName="matrix" presStyleCnt="0">
        <dgm:presLayoutVars>
          <dgm:chMax val="1"/>
          <dgm:dir/>
          <dgm:resizeHandles val="exact"/>
        </dgm:presLayoutVars>
      </dgm:prSet>
      <dgm:spPr/>
    </dgm:pt>
    <dgm:pt modelId="{47175DBA-9F94-4384-9E30-8CD16A6E470B}" type="pres">
      <dgm:prSet presAssocID="{B01B9BAB-8BEC-44A8-83F7-DF33150032F1}" presName="diamond" presStyleLbl="bgShp" presStyleIdx="0" presStyleCnt="1" custScaleX="134293"/>
      <dgm:spPr/>
    </dgm:pt>
    <dgm:pt modelId="{430AFA0B-2231-4508-9CBD-1AEB1880466D}" type="pres">
      <dgm:prSet presAssocID="{B01B9BAB-8BEC-44A8-83F7-DF33150032F1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5B88BF1-4A1D-40A7-81C9-815ECD209255}" type="pres">
      <dgm:prSet presAssocID="{B01B9BAB-8BEC-44A8-83F7-DF33150032F1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150CEA58-F077-4955-A6EA-BA13543BA960}" type="pres">
      <dgm:prSet presAssocID="{B01B9BAB-8BEC-44A8-83F7-DF33150032F1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DD8DD97-EB89-456C-83AA-BC593D349AEE}" type="pres">
      <dgm:prSet presAssocID="{B01B9BAB-8BEC-44A8-83F7-DF33150032F1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2FBCEE00-D23D-40AA-98D7-350649DDCA88}" type="presOf" srcId="{BFFD6A3D-3628-4941-A0DD-4FF01B9A0DBA}" destId="{45B88BF1-4A1D-40A7-81C9-815ECD209255}" srcOrd="0" destOrd="0" presId="urn:microsoft.com/office/officeart/2005/8/layout/matrix3"/>
    <dgm:cxn modelId="{6ABF3920-C16D-4BF1-86B7-F961A0DFF41B}" type="presOf" srcId="{3117CDCF-1324-41B9-B8B0-31C1E752D197}" destId="{150CEA58-F077-4955-A6EA-BA13543BA960}" srcOrd="0" destOrd="1" presId="urn:microsoft.com/office/officeart/2005/8/layout/matrix3"/>
    <dgm:cxn modelId="{4A01C73A-6213-48F0-BEA2-8BD0AA8AD95E}" type="presOf" srcId="{0EC7C159-A35A-48D6-8CB9-A79C96175A75}" destId="{150CEA58-F077-4955-A6EA-BA13543BA960}" srcOrd="0" destOrd="0" presId="urn:microsoft.com/office/officeart/2005/8/layout/matrix3"/>
    <dgm:cxn modelId="{EA3DC95B-71AE-471F-A12E-5C431F83ABF0}" type="presOf" srcId="{29F213ED-3B9A-4C7A-82E1-7237DA7D3417}" destId="{430AFA0B-2231-4508-9CBD-1AEB1880466D}" srcOrd="0" destOrd="0" presId="urn:microsoft.com/office/officeart/2005/8/layout/matrix3"/>
    <dgm:cxn modelId="{33A0225D-580C-408E-B258-7D4B5622E2AA}" srcId="{0EC7C159-A35A-48D6-8CB9-A79C96175A75}" destId="{3117CDCF-1324-41B9-B8B0-31C1E752D197}" srcOrd="0" destOrd="0" parTransId="{F25C2A8D-4D14-41D7-9FA1-4AC69E91673A}" sibTransId="{E6AD1684-BD6B-4F8F-AB88-01F472711BAD}"/>
    <dgm:cxn modelId="{C34E445E-11DE-43E1-9C16-F31B91BA8A83}" type="presOf" srcId="{CE8D1E63-8F36-44A8-9940-8AA68E8208A2}" destId="{45B88BF1-4A1D-40A7-81C9-815ECD209255}" srcOrd="0" destOrd="1" presId="urn:microsoft.com/office/officeart/2005/8/layout/matrix3"/>
    <dgm:cxn modelId="{240BE648-7C8F-4895-9B3C-BFADAE98582B}" srcId="{B01B9BAB-8BEC-44A8-83F7-DF33150032F1}" destId="{0EC7C159-A35A-48D6-8CB9-A79C96175A75}" srcOrd="2" destOrd="0" parTransId="{5E83F32D-7AFD-4690-9ACE-B6E40D03259E}" sibTransId="{24D1A8DA-A8FC-440F-ADEF-B3D3C2B2015F}"/>
    <dgm:cxn modelId="{3492524F-CEB4-45AC-96B5-3418676F6409}" type="presOf" srcId="{EC6B0E40-CF3A-475C-B358-EBCB95478A8E}" destId="{BDD8DD97-EB89-456C-83AA-BC593D349AEE}" srcOrd="0" destOrd="0" presId="urn:microsoft.com/office/officeart/2005/8/layout/matrix3"/>
    <dgm:cxn modelId="{9D0B6351-75CD-4768-95A7-422CCD1229C6}" srcId="{B01B9BAB-8BEC-44A8-83F7-DF33150032F1}" destId="{29F213ED-3B9A-4C7A-82E1-7237DA7D3417}" srcOrd="0" destOrd="0" parTransId="{B8BBEDC9-CBE7-4495-8FBE-23E9F70B15F0}" sibTransId="{E9E7E006-CC3F-41CC-AC43-ADFBA26418A5}"/>
    <dgm:cxn modelId="{FC347172-77A2-4BD1-A910-790E8433D134}" srcId="{EC6B0E40-CF3A-475C-B358-EBCB95478A8E}" destId="{873C1C53-43A6-4AAC-B9C1-5F14D26FF334}" srcOrd="0" destOrd="0" parTransId="{0ACE9520-4EE0-4C5C-A634-ADE4E95A7586}" sibTransId="{1A4706CA-ED20-417B-8A79-4DC4C207E746}"/>
    <dgm:cxn modelId="{53334D7A-F9A8-4DFC-AD28-92677EBCE974}" srcId="{B01B9BAB-8BEC-44A8-83F7-DF33150032F1}" destId="{BFFD6A3D-3628-4941-A0DD-4FF01B9A0DBA}" srcOrd="1" destOrd="0" parTransId="{E7C0F2D2-7905-4F5D-989C-2B540ED95290}" sibTransId="{8633151F-6ECB-4B2F-9358-81B2A0DBAD15}"/>
    <dgm:cxn modelId="{4B78F27A-14E4-4EB8-B170-DB5ED1FE1928}" type="presOf" srcId="{873C1C53-43A6-4AAC-B9C1-5F14D26FF334}" destId="{BDD8DD97-EB89-456C-83AA-BC593D349AEE}" srcOrd="0" destOrd="1" presId="urn:microsoft.com/office/officeart/2005/8/layout/matrix3"/>
    <dgm:cxn modelId="{89F8327B-0B09-4401-9737-4D77320B5764}" type="presOf" srcId="{1053652E-98BD-4AC9-8184-0964DEC919DB}" destId="{430AFA0B-2231-4508-9CBD-1AEB1880466D}" srcOrd="0" destOrd="1" presId="urn:microsoft.com/office/officeart/2005/8/layout/matrix3"/>
    <dgm:cxn modelId="{31FF3183-27A9-49BD-BECE-2AE5F4E8A045}" srcId="{B01B9BAB-8BEC-44A8-83F7-DF33150032F1}" destId="{EC6B0E40-CF3A-475C-B358-EBCB95478A8E}" srcOrd="3" destOrd="0" parTransId="{68A0CED7-6CCD-4C29-A7D4-E73B18174BED}" sibTransId="{283445CC-43B4-4304-801F-57EC57F79F42}"/>
    <dgm:cxn modelId="{90BD3AAA-7E45-4EFA-AC91-EDC21E625CF6}" type="presOf" srcId="{B01B9BAB-8BEC-44A8-83F7-DF33150032F1}" destId="{09F71A0C-2E65-4609-86AB-7990E6749981}" srcOrd="0" destOrd="0" presId="urn:microsoft.com/office/officeart/2005/8/layout/matrix3"/>
    <dgm:cxn modelId="{5590FAEC-A645-45DF-9653-56BBCF87F479}" srcId="{BFFD6A3D-3628-4941-A0DD-4FF01B9A0DBA}" destId="{CE8D1E63-8F36-44A8-9940-8AA68E8208A2}" srcOrd="0" destOrd="0" parTransId="{B7B0DBB3-BF62-4306-94D8-6EE4E9882C3C}" sibTransId="{B143AAA6-A66B-4ADD-8676-9A90581AD69A}"/>
    <dgm:cxn modelId="{959CF3F1-BE90-476A-8ACD-C09F8D58F789}" srcId="{29F213ED-3B9A-4C7A-82E1-7237DA7D3417}" destId="{1053652E-98BD-4AC9-8184-0964DEC919DB}" srcOrd="0" destOrd="0" parTransId="{991B3321-2D0A-4E07-8377-57B0DA46BD93}" sibTransId="{3B2F2CA3-B651-42A7-B7C7-F4332CC5B478}"/>
    <dgm:cxn modelId="{C5485D6B-BFD5-48A0-8919-4E0AD96981D8}" type="presParOf" srcId="{09F71A0C-2E65-4609-86AB-7990E6749981}" destId="{47175DBA-9F94-4384-9E30-8CD16A6E470B}" srcOrd="0" destOrd="0" presId="urn:microsoft.com/office/officeart/2005/8/layout/matrix3"/>
    <dgm:cxn modelId="{1660A01A-EA54-4AB8-9FBA-E71CEF29B53E}" type="presParOf" srcId="{09F71A0C-2E65-4609-86AB-7990E6749981}" destId="{430AFA0B-2231-4508-9CBD-1AEB1880466D}" srcOrd="1" destOrd="0" presId="urn:microsoft.com/office/officeart/2005/8/layout/matrix3"/>
    <dgm:cxn modelId="{4AB7981E-0053-4DDA-8E65-5AD96AF26763}" type="presParOf" srcId="{09F71A0C-2E65-4609-86AB-7990E6749981}" destId="{45B88BF1-4A1D-40A7-81C9-815ECD209255}" srcOrd="2" destOrd="0" presId="urn:microsoft.com/office/officeart/2005/8/layout/matrix3"/>
    <dgm:cxn modelId="{D6E083EA-8031-4528-88F8-5F5063A18FE1}" type="presParOf" srcId="{09F71A0C-2E65-4609-86AB-7990E6749981}" destId="{150CEA58-F077-4955-A6EA-BA13543BA960}" srcOrd="3" destOrd="0" presId="urn:microsoft.com/office/officeart/2005/8/layout/matrix3"/>
    <dgm:cxn modelId="{21D49288-46D6-4299-87EE-62D34E53BC28}" type="presParOf" srcId="{09F71A0C-2E65-4609-86AB-7990E6749981}" destId="{BDD8DD97-EB89-456C-83AA-BC593D349AEE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823B64-9062-4ECA-8B8F-A7F6DBE1061B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G"/>
        </a:p>
      </dgm:t>
    </dgm:pt>
    <dgm:pt modelId="{1BC351C4-1710-4909-9201-DA05638EBD8A}">
      <dgm:prSet phldrT="[Text]" custT="1"/>
      <dgm:spPr/>
      <dgm:t>
        <a:bodyPr/>
        <a:lstStyle/>
        <a:p>
          <a:r>
            <a:rPr lang="en-US" sz="1100" b="1" dirty="0">
              <a:latin typeface="Arial" panose="020B0604020202020204" pitchFamily="34" charset="0"/>
              <a:cs typeface="Arial" panose="020B0604020202020204" pitchFamily="34" charset="0"/>
            </a:rPr>
            <a:t>EDUCATION</a:t>
          </a:r>
        </a:p>
        <a:p>
          <a:endParaRPr lang="en-US" sz="110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1100" b="1" u="sng" dirty="0">
              <a:latin typeface="Arial" panose="020B0604020202020204" pitchFamily="34" charset="0"/>
              <a:cs typeface="Arial" panose="020B0604020202020204" pitchFamily="34" charset="0"/>
            </a:rPr>
            <a:t>What we do:- </a:t>
          </a:r>
          <a:endParaRPr lang="en-UG" sz="1100" b="1" u="sng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18C34E-337D-4F13-A80A-534D76B3CA24}" type="parTrans" cxnId="{ACB94A70-7BEB-4A04-B88D-0A005D9DA77F}">
      <dgm:prSet/>
      <dgm:spPr/>
      <dgm:t>
        <a:bodyPr/>
        <a:lstStyle/>
        <a:p>
          <a:endParaRPr lang="en-UG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B6FBEA-011B-4E09-83F9-CBA25872F522}" type="sibTrans" cxnId="{ACB94A70-7BEB-4A04-B88D-0A005D9DA77F}">
      <dgm:prSet/>
      <dgm:spPr/>
      <dgm:t>
        <a:bodyPr/>
        <a:lstStyle/>
        <a:p>
          <a:endParaRPr lang="en-UG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E3FDFC-03BE-444B-A66D-DD1040D06728}">
      <dgm:prSet phldrT="[Text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Support low cost schools to provide equal and quality education opportunities for both boys and girls.</a:t>
          </a:r>
          <a:endParaRPr lang="en-UG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53880E-2F1A-4BAD-AF3C-3843C94F4ED3}" type="parTrans" cxnId="{B3B2FC43-798F-4D81-AA36-A7459A41DFCA}">
      <dgm:prSet/>
      <dgm:spPr/>
      <dgm:t>
        <a:bodyPr/>
        <a:lstStyle/>
        <a:p>
          <a:endParaRPr lang="en-UG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266FBD-C4D8-4F10-AAA6-239B84592307}" type="sibTrans" cxnId="{B3B2FC43-798F-4D81-AA36-A7459A41DFCA}">
      <dgm:prSet/>
      <dgm:spPr/>
      <dgm:t>
        <a:bodyPr/>
        <a:lstStyle/>
        <a:p>
          <a:endParaRPr lang="en-UG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FFC197-E6AC-492D-9ECD-316ED6C322EE}">
      <dgm:prSet phldrT="[Text]" custT="1"/>
      <dgm:spPr/>
      <dgm:t>
        <a:bodyPr/>
        <a:lstStyle/>
        <a:p>
          <a:r>
            <a:rPr lang="en-US" sz="1100" b="1" dirty="0">
              <a:latin typeface="Arial" panose="020B0604020202020204" pitchFamily="34" charset="0"/>
              <a:cs typeface="Arial" panose="020B0604020202020204" pitchFamily="34" charset="0"/>
            </a:rPr>
            <a:t>SEXUAL &amp; REPRODUCTIVE HEALTH</a:t>
          </a:r>
        </a:p>
        <a:p>
          <a:endParaRPr lang="en-UG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23F167-46D6-40B3-A23F-381ED723B95B}" type="parTrans" cxnId="{E1C7A0B4-E605-4186-BFCB-BFEC337D97BE}">
      <dgm:prSet/>
      <dgm:spPr/>
      <dgm:t>
        <a:bodyPr/>
        <a:lstStyle/>
        <a:p>
          <a:endParaRPr lang="en-UG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D2F941-47C4-45E1-B4AD-9E5A3F6F55A0}" type="sibTrans" cxnId="{E1C7A0B4-E605-4186-BFCB-BFEC337D97BE}">
      <dgm:prSet/>
      <dgm:spPr/>
      <dgm:t>
        <a:bodyPr/>
        <a:lstStyle/>
        <a:p>
          <a:endParaRPr lang="en-UG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696A40-9161-4DED-BB53-857CE5DBF23F}">
      <dgm:prSet phldrT="[Text]" custT="1"/>
      <dgm:spPr/>
      <dgm:t>
        <a:bodyPr/>
        <a:lstStyle/>
        <a:p>
          <a:r>
            <a:rPr lang="en-US" sz="1100" b="1" dirty="0">
              <a:latin typeface="Arial" panose="020B0604020202020204" pitchFamily="34" charset="0"/>
              <a:cs typeface="Arial" panose="020B0604020202020204" pitchFamily="34" charset="0"/>
            </a:rPr>
            <a:t>CHILD PROTECTION AND SAFEGUARDING</a:t>
          </a:r>
        </a:p>
        <a:p>
          <a:endParaRPr lang="en-UG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5ECABA-1E0D-401C-B23C-7430B089600D}" type="parTrans" cxnId="{22320895-5292-401F-8F1C-5937BF0E26E1}">
      <dgm:prSet/>
      <dgm:spPr/>
      <dgm:t>
        <a:bodyPr/>
        <a:lstStyle/>
        <a:p>
          <a:endParaRPr lang="en-UG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64057C-567B-49F4-AB5C-755040B3E850}" type="sibTrans" cxnId="{22320895-5292-401F-8F1C-5937BF0E26E1}">
      <dgm:prSet/>
      <dgm:spPr/>
      <dgm:t>
        <a:bodyPr/>
        <a:lstStyle/>
        <a:p>
          <a:endParaRPr lang="en-UG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C32CF6-EFCE-4142-89A9-FE9AAA285E74}">
      <dgm:prSet custT="1"/>
      <dgm:spPr/>
      <dgm:t>
        <a:bodyPr/>
        <a:lstStyle/>
        <a:p>
          <a:pPr>
            <a:lnSpc>
              <a:spcPct val="90000"/>
            </a:lnSpc>
          </a:pPr>
          <a:r>
            <a:rPr lang="en-US" sz="1100" b="1" dirty="0">
              <a:latin typeface="Arial" panose="020B0604020202020204" pitchFamily="34" charset="0"/>
              <a:cs typeface="Arial" panose="020B0604020202020204" pitchFamily="34" charset="0"/>
            </a:rPr>
            <a:t>SOCIOECONOMIC EMPOWERMENT</a:t>
          </a:r>
        </a:p>
        <a:p>
          <a:pPr>
            <a:lnSpc>
              <a:spcPct val="90000"/>
            </a:lnSpc>
          </a:pPr>
          <a:endParaRPr lang="en-US" sz="11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90000"/>
            </a:lnSpc>
          </a:pPr>
          <a:r>
            <a:rPr lang="en-US" sz="1100" b="1" u="sng" dirty="0">
              <a:latin typeface="Arial" panose="020B0604020202020204" pitchFamily="34" charset="0"/>
              <a:cs typeface="Arial" panose="020B0604020202020204" pitchFamily="34" charset="0"/>
            </a:rPr>
            <a:t>What we do:- </a:t>
          </a:r>
          <a:endParaRPr lang="en-UG" sz="1100" b="1" u="sng" dirty="0"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90000"/>
            </a:lnSpc>
          </a:pPr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. Financial literacy and entrepreneurship skills training for households and youth.</a:t>
          </a:r>
        </a:p>
        <a:p>
          <a:pPr>
            <a:lnSpc>
              <a:spcPct val="90000"/>
            </a:lnSpc>
          </a:pPr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- Provision of low cost- business start up financing to vulnerable members of the community</a:t>
          </a:r>
        </a:p>
        <a:p>
          <a:pPr>
            <a:lnSpc>
              <a:spcPct val="90000"/>
            </a:lnSpc>
          </a:pPr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- Developing of digital systems to improve effectives of village savings and loan associations. </a:t>
          </a:r>
        </a:p>
        <a:p>
          <a:pPr>
            <a:lnSpc>
              <a:spcPct val="100000"/>
            </a:lnSpc>
          </a:pPr>
          <a:endParaRPr lang="en-UG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2699A2-4240-48CB-B8C2-6EF7C1A36C88}" type="parTrans" cxnId="{9D7B4D57-6021-4063-9FCA-50B1ECA76D90}">
      <dgm:prSet/>
      <dgm:spPr/>
      <dgm:t>
        <a:bodyPr/>
        <a:lstStyle/>
        <a:p>
          <a:endParaRPr lang="en-UG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9899F1-D6F3-4CCA-9979-B9AF52FC5A6C}" type="sibTrans" cxnId="{9D7B4D57-6021-4063-9FCA-50B1ECA76D90}">
      <dgm:prSet/>
      <dgm:spPr/>
      <dgm:t>
        <a:bodyPr/>
        <a:lstStyle/>
        <a:p>
          <a:endParaRPr lang="en-UG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465077-230E-470B-9C27-DDF6E4A8E49C}">
      <dgm:prSet phldrT="[Text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Engages child parents and their guardians to return to school through counseling and school fees bursaries.</a:t>
          </a:r>
          <a:endParaRPr lang="en-UG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F71658-C0E2-48C5-9747-F9EB34AB6CD4}" type="parTrans" cxnId="{34A907A3-E0AD-48A2-B8AA-2A4A0939ED88}">
      <dgm:prSet/>
      <dgm:spPr/>
      <dgm:t>
        <a:bodyPr/>
        <a:lstStyle/>
        <a:p>
          <a:endParaRPr lang="en-UG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35DED1-5628-44EB-A6FA-08746CC0488E}" type="sibTrans" cxnId="{34A907A3-E0AD-48A2-B8AA-2A4A0939ED88}">
      <dgm:prSet/>
      <dgm:spPr/>
      <dgm:t>
        <a:bodyPr/>
        <a:lstStyle/>
        <a:p>
          <a:endParaRPr lang="en-UG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6A41E9-4D07-4391-8E9C-9596CD93177C}">
      <dgm:prSet phldrT="[Text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Recognize and award best performing learners to motivate them to study hard.</a:t>
          </a:r>
          <a:endParaRPr lang="en-UG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939673-A30F-4AEC-AF46-3C3CD9CC3A72}" type="parTrans" cxnId="{49C2300F-46EE-4532-B3A4-D3C51E1623D1}">
      <dgm:prSet/>
      <dgm:spPr/>
      <dgm:t>
        <a:bodyPr/>
        <a:lstStyle/>
        <a:p>
          <a:endParaRPr lang="en-UG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D5B0E0-5302-415E-88B6-57CC1FFD022E}" type="sibTrans" cxnId="{49C2300F-46EE-4532-B3A4-D3C51E1623D1}">
      <dgm:prSet/>
      <dgm:spPr/>
      <dgm:t>
        <a:bodyPr/>
        <a:lstStyle/>
        <a:p>
          <a:endParaRPr lang="en-UG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4105F7-3773-49F4-BF3F-2A7C3546D300}">
      <dgm:prSet custT="1"/>
      <dgm:spPr/>
      <dgm:t>
        <a:bodyPr/>
        <a:lstStyle/>
        <a:p>
          <a:r>
            <a:rPr lang="en-US" sz="1100" b="1" u="sng">
              <a:latin typeface="Arial" panose="020B0604020202020204" pitchFamily="34" charset="0"/>
              <a:cs typeface="Arial" panose="020B0604020202020204" pitchFamily="34" charset="0"/>
            </a:rPr>
            <a:t>What we do:- </a:t>
          </a:r>
          <a:endParaRPr lang="en-UG" sz="1100" b="1" u="sng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B2B0A8-8901-4A02-A582-EA22ED6C3A70}" type="parTrans" cxnId="{8FFDA8EB-5403-47DF-AAE5-84E1192AF4FF}">
      <dgm:prSet/>
      <dgm:spPr/>
      <dgm:t>
        <a:bodyPr/>
        <a:lstStyle/>
        <a:p>
          <a:endParaRPr lang="en-UG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41FF1A-4ED4-4B21-8A5A-9C7BDDAEB394}" type="sibTrans" cxnId="{8FFDA8EB-5403-47DF-AAE5-84E1192AF4FF}">
      <dgm:prSet/>
      <dgm:spPr/>
      <dgm:t>
        <a:bodyPr/>
        <a:lstStyle/>
        <a:p>
          <a:endParaRPr lang="en-UG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68CCF5-5361-478B-B0C1-C02567FCF4A5}">
      <dgm:prSet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Engaging child mothers to access family planning services and information</a:t>
          </a:r>
          <a:endParaRPr lang="en-UG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0FF84E-F644-4759-9642-063EE9F397F9}" type="parTrans" cxnId="{033E4ECE-518C-4D97-98A7-7C1EF639BEB0}">
      <dgm:prSet/>
      <dgm:spPr/>
      <dgm:t>
        <a:bodyPr/>
        <a:lstStyle/>
        <a:p>
          <a:endParaRPr lang="en-UG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E4E5FB-481C-4B38-8725-AE4903445ED5}" type="sibTrans" cxnId="{033E4ECE-518C-4D97-98A7-7C1EF639BEB0}">
      <dgm:prSet/>
      <dgm:spPr/>
      <dgm:t>
        <a:bodyPr/>
        <a:lstStyle/>
        <a:p>
          <a:endParaRPr lang="en-UG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05C914-770C-4FA2-A550-24552E7146C5}">
      <dgm:prSet custT="1"/>
      <dgm:spPr/>
      <dgm:t>
        <a:bodyPr/>
        <a:lstStyle/>
        <a:p>
          <a:r>
            <a:rPr lang="en-US" sz="1100" b="1" u="sng">
              <a:latin typeface="Arial" panose="020B0604020202020204" pitchFamily="34" charset="0"/>
              <a:cs typeface="Arial" panose="020B0604020202020204" pitchFamily="34" charset="0"/>
            </a:rPr>
            <a:t>What we do:- </a:t>
          </a:r>
          <a:endParaRPr lang="en-UG" sz="1100" b="1" u="sng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A41DD2-4854-48E3-914C-5F00D5876C09}" type="parTrans" cxnId="{CAAF43F8-4885-4C6E-AD02-5B09A835427D}">
      <dgm:prSet/>
      <dgm:spPr/>
      <dgm:t>
        <a:bodyPr/>
        <a:lstStyle/>
        <a:p>
          <a:endParaRPr lang="en-UG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3D13CA-8359-438A-B4A6-498C9847F8A0}" type="sibTrans" cxnId="{CAAF43F8-4885-4C6E-AD02-5B09A835427D}">
      <dgm:prSet/>
      <dgm:spPr/>
      <dgm:t>
        <a:bodyPr/>
        <a:lstStyle/>
        <a:p>
          <a:endParaRPr lang="en-UG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0C929A-F193-458D-9BC3-0128DE4D6812}">
      <dgm:prSet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Community dialogues and radio talk shows on prevention and response to child abuse with a focus on laws, reporting, prevention and response.</a:t>
          </a:r>
          <a:endParaRPr lang="en-UG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618335-DF49-4461-9979-65F09856BD1F}" type="parTrans" cxnId="{0E24F45B-21BD-47B0-8FE7-751DCC629650}">
      <dgm:prSet/>
      <dgm:spPr/>
      <dgm:t>
        <a:bodyPr/>
        <a:lstStyle/>
        <a:p>
          <a:endParaRPr lang="en-UG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EEBEF2-2F20-4125-9596-9F266B5D3A8F}" type="sibTrans" cxnId="{0E24F45B-21BD-47B0-8FE7-751DCC629650}">
      <dgm:prSet/>
      <dgm:spPr/>
      <dgm:t>
        <a:bodyPr/>
        <a:lstStyle/>
        <a:p>
          <a:endParaRPr lang="en-UG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6E6B98-7BF5-4686-84C5-12EA3FF6BD11}">
      <dgm:prSet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Sexual &amp; Reproductive sensitizations to youth, households and communities with a focus on family planning, relationships, menstrual hygiene and HIV/AIDs.</a:t>
          </a:r>
          <a:endParaRPr lang="en-UG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DC081A-E415-4B8F-B5AA-9585786F0387}" type="parTrans" cxnId="{CBE67990-E8BB-4066-8AD8-CC5AD01972A4}">
      <dgm:prSet/>
      <dgm:spPr/>
      <dgm:t>
        <a:bodyPr/>
        <a:lstStyle/>
        <a:p>
          <a:endParaRPr lang="en-UG" sz="1100"/>
        </a:p>
      </dgm:t>
    </dgm:pt>
    <dgm:pt modelId="{C6CB86F8-D2A6-405A-9EB7-26F05C73E962}" type="sibTrans" cxnId="{CBE67990-E8BB-4066-8AD8-CC5AD01972A4}">
      <dgm:prSet/>
      <dgm:spPr/>
      <dgm:t>
        <a:bodyPr/>
        <a:lstStyle/>
        <a:p>
          <a:endParaRPr lang="en-UG" sz="1100"/>
        </a:p>
      </dgm:t>
    </dgm:pt>
    <dgm:pt modelId="{F7E485D5-E7B8-4C8E-81B0-D74AC8765B5E}">
      <dgm:prSet custT="1"/>
      <dgm:spPr/>
      <dgm:t>
        <a:bodyPr/>
        <a:lstStyle/>
        <a:p>
          <a:endParaRPr lang="en-UG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D7B3FB-68C9-46FC-95C6-CD19D538F93E}" type="parTrans" cxnId="{ABF33B24-5170-46EB-A47E-3E3FB7853F00}">
      <dgm:prSet/>
      <dgm:spPr/>
      <dgm:t>
        <a:bodyPr/>
        <a:lstStyle/>
        <a:p>
          <a:endParaRPr lang="en-UG" sz="1100"/>
        </a:p>
      </dgm:t>
    </dgm:pt>
    <dgm:pt modelId="{F4D4BC07-F959-4CA5-818B-D553AC10FFBE}" type="sibTrans" cxnId="{ABF33B24-5170-46EB-A47E-3E3FB7853F00}">
      <dgm:prSet/>
      <dgm:spPr/>
      <dgm:t>
        <a:bodyPr/>
        <a:lstStyle/>
        <a:p>
          <a:endParaRPr lang="en-UG" sz="1100"/>
        </a:p>
      </dgm:t>
    </dgm:pt>
    <dgm:pt modelId="{7672D243-764A-484E-9E64-19CD1868392A}">
      <dgm:prSet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Supporting children abused to access justice</a:t>
          </a:r>
          <a:endParaRPr lang="en-UG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63D473-318C-480D-A802-505241F7F83A}" type="parTrans" cxnId="{E1274E85-E640-4950-80F5-7F1575B3D780}">
      <dgm:prSet/>
      <dgm:spPr/>
    </dgm:pt>
    <dgm:pt modelId="{D35D0029-4D50-46CD-8CC7-6593A64975AB}" type="sibTrans" cxnId="{E1274E85-E640-4950-80F5-7F1575B3D780}">
      <dgm:prSet/>
      <dgm:spPr/>
    </dgm:pt>
    <dgm:pt modelId="{D5B6BE11-E786-48EF-976D-A798A3989D42}" type="pres">
      <dgm:prSet presAssocID="{FF823B64-9062-4ECA-8B8F-A7F6DBE1061B}" presName="linear" presStyleCnt="0">
        <dgm:presLayoutVars>
          <dgm:dir/>
          <dgm:resizeHandles val="exact"/>
        </dgm:presLayoutVars>
      </dgm:prSet>
      <dgm:spPr/>
    </dgm:pt>
    <dgm:pt modelId="{7A071CAE-06ED-4AFA-8326-D0C9A1EF20DB}" type="pres">
      <dgm:prSet presAssocID="{1BC351C4-1710-4909-9201-DA05638EBD8A}" presName="comp" presStyleCnt="0"/>
      <dgm:spPr/>
    </dgm:pt>
    <dgm:pt modelId="{9F77E32E-8073-4B05-9CE6-6FC66244A11C}" type="pres">
      <dgm:prSet presAssocID="{1BC351C4-1710-4909-9201-DA05638EBD8A}" presName="box" presStyleLbl="node1" presStyleIdx="0" presStyleCnt="4"/>
      <dgm:spPr/>
    </dgm:pt>
    <dgm:pt modelId="{E5347DC1-AE0B-4B5F-8895-D4204A0B9914}" type="pres">
      <dgm:prSet presAssocID="{1BC351C4-1710-4909-9201-DA05638EBD8A}" presName="img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0C74B2F3-987F-47C5-A8DD-9A6DE8E0E145}" type="pres">
      <dgm:prSet presAssocID="{1BC351C4-1710-4909-9201-DA05638EBD8A}" presName="text" presStyleLbl="node1" presStyleIdx="0" presStyleCnt="4">
        <dgm:presLayoutVars>
          <dgm:bulletEnabled val="1"/>
        </dgm:presLayoutVars>
      </dgm:prSet>
      <dgm:spPr/>
    </dgm:pt>
    <dgm:pt modelId="{D79FAC63-CF4B-46A7-B375-BF1BDF256374}" type="pres">
      <dgm:prSet presAssocID="{0EB6FBEA-011B-4E09-83F9-CBA25872F522}" presName="spacer" presStyleCnt="0"/>
      <dgm:spPr/>
    </dgm:pt>
    <dgm:pt modelId="{B29B63D4-723E-47EC-ACEA-9C448B327432}" type="pres">
      <dgm:prSet presAssocID="{F2FFC197-E6AC-492D-9ECD-316ED6C322EE}" presName="comp" presStyleCnt="0"/>
      <dgm:spPr/>
    </dgm:pt>
    <dgm:pt modelId="{C4FEE535-0A77-44F8-967D-883F282041FD}" type="pres">
      <dgm:prSet presAssocID="{F2FFC197-E6AC-492D-9ECD-316ED6C322EE}" presName="box" presStyleLbl="node1" presStyleIdx="1" presStyleCnt="4"/>
      <dgm:spPr/>
    </dgm:pt>
    <dgm:pt modelId="{8BB00D5A-6534-4FC9-93F5-2C213F9A4010}" type="pres">
      <dgm:prSet presAssocID="{F2FFC197-E6AC-492D-9ECD-316ED6C322EE}" presName="img" presStyleLbl="fgImgPlace1" presStyleIdx="1" presStyleCnt="4"/>
      <dgm:spPr>
        <a:blipFill>
          <a:blip xmlns:r="http://schemas.openxmlformats.org/officeDocument/2006/relationships" r:embed="rId2"/>
          <a:srcRect/>
          <a:stretch>
            <a:fillRect l="-2000" r="-2000"/>
          </a:stretch>
        </a:blipFill>
      </dgm:spPr>
    </dgm:pt>
    <dgm:pt modelId="{35C71794-FDFD-46FD-8955-BF90380D3675}" type="pres">
      <dgm:prSet presAssocID="{F2FFC197-E6AC-492D-9ECD-316ED6C322EE}" presName="text" presStyleLbl="node1" presStyleIdx="1" presStyleCnt="4">
        <dgm:presLayoutVars>
          <dgm:bulletEnabled val="1"/>
        </dgm:presLayoutVars>
      </dgm:prSet>
      <dgm:spPr/>
    </dgm:pt>
    <dgm:pt modelId="{B96CF658-E2B3-4B44-BBC1-CB97DD80A6E1}" type="pres">
      <dgm:prSet presAssocID="{EFD2F941-47C4-45E1-B4AD-9E5A3F6F55A0}" presName="spacer" presStyleCnt="0"/>
      <dgm:spPr/>
    </dgm:pt>
    <dgm:pt modelId="{5492C5EA-8125-488C-BEF7-16EA6D8E39C4}" type="pres">
      <dgm:prSet presAssocID="{E7696A40-9161-4DED-BB53-857CE5DBF23F}" presName="comp" presStyleCnt="0"/>
      <dgm:spPr/>
    </dgm:pt>
    <dgm:pt modelId="{4025368F-D438-4ADE-BBF1-09D313FAF56C}" type="pres">
      <dgm:prSet presAssocID="{E7696A40-9161-4DED-BB53-857CE5DBF23F}" presName="box" presStyleLbl="node1" presStyleIdx="2" presStyleCnt="4"/>
      <dgm:spPr/>
    </dgm:pt>
    <dgm:pt modelId="{4364D95E-08AD-4A51-9114-B233555AA374}" type="pres">
      <dgm:prSet presAssocID="{E7696A40-9161-4DED-BB53-857CE5DBF23F}" presName="img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5276E6F7-B512-497A-8E03-AE0B07D15AB9}" type="pres">
      <dgm:prSet presAssocID="{E7696A40-9161-4DED-BB53-857CE5DBF23F}" presName="text" presStyleLbl="node1" presStyleIdx="2" presStyleCnt="4">
        <dgm:presLayoutVars>
          <dgm:bulletEnabled val="1"/>
        </dgm:presLayoutVars>
      </dgm:prSet>
      <dgm:spPr/>
    </dgm:pt>
    <dgm:pt modelId="{85674DF6-FA41-4DAE-BA60-24699C74EC8A}" type="pres">
      <dgm:prSet presAssocID="{AD64057C-567B-49F4-AB5C-755040B3E850}" presName="spacer" presStyleCnt="0"/>
      <dgm:spPr/>
    </dgm:pt>
    <dgm:pt modelId="{F833139A-3797-452B-881D-4E046944AFAB}" type="pres">
      <dgm:prSet presAssocID="{EFC32CF6-EFCE-4142-89A9-FE9AAA285E74}" presName="comp" presStyleCnt="0"/>
      <dgm:spPr/>
    </dgm:pt>
    <dgm:pt modelId="{97F1B265-45D6-4963-A374-F9F002158AB1}" type="pres">
      <dgm:prSet presAssocID="{EFC32CF6-EFCE-4142-89A9-FE9AAA285E74}" presName="box" presStyleLbl="node1" presStyleIdx="3" presStyleCnt="4"/>
      <dgm:spPr/>
    </dgm:pt>
    <dgm:pt modelId="{DFC54725-6032-4E8F-A67E-EE004B3106A0}" type="pres">
      <dgm:prSet presAssocID="{EFC32CF6-EFCE-4142-89A9-FE9AAA285E74}" presName="img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A0B44FCC-4FDF-4E9A-AFF8-8217BD81C3A6}" type="pres">
      <dgm:prSet presAssocID="{EFC32CF6-EFCE-4142-89A9-FE9AAA285E74}" presName="text" presStyleLbl="node1" presStyleIdx="3" presStyleCnt="4">
        <dgm:presLayoutVars>
          <dgm:bulletEnabled val="1"/>
        </dgm:presLayoutVars>
      </dgm:prSet>
      <dgm:spPr/>
    </dgm:pt>
  </dgm:ptLst>
  <dgm:cxnLst>
    <dgm:cxn modelId="{4EBDBF06-4E4C-4614-B9B4-D501EDE778AE}" type="presOf" srcId="{5A0C929A-F193-458D-9BC3-0128DE4D6812}" destId="{5276E6F7-B512-497A-8E03-AE0B07D15AB9}" srcOrd="1" destOrd="2" presId="urn:microsoft.com/office/officeart/2005/8/layout/vList4"/>
    <dgm:cxn modelId="{748B2308-CBFA-45F6-B7DC-CD935EF6D0B9}" type="presOf" srcId="{1BC351C4-1710-4909-9201-DA05638EBD8A}" destId="{9F77E32E-8073-4B05-9CE6-6FC66244A11C}" srcOrd="0" destOrd="0" presId="urn:microsoft.com/office/officeart/2005/8/layout/vList4"/>
    <dgm:cxn modelId="{3EF92609-3C9F-4727-8A5B-F94F20C2E983}" type="presOf" srcId="{B305C914-770C-4FA2-A550-24552E7146C5}" destId="{5276E6F7-B512-497A-8E03-AE0B07D15AB9}" srcOrd="1" destOrd="1" presId="urn:microsoft.com/office/officeart/2005/8/layout/vList4"/>
    <dgm:cxn modelId="{49C2300F-46EE-4532-B3A4-D3C51E1623D1}" srcId="{1BC351C4-1710-4909-9201-DA05638EBD8A}" destId="{CB6A41E9-4D07-4391-8E9C-9596CD93177C}" srcOrd="2" destOrd="0" parTransId="{D1939673-A30F-4AEC-AF46-3C3CD9CC3A72}" sibTransId="{1CD5B0E0-5302-415E-88B6-57CC1FFD022E}"/>
    <dgm:cxn modelId="{065F0215-DEEC-4B6C-A344-7E6B5E835564}" type="presOf" srcId="{D04105F7-3773-49F4-BF3F-2A7C3546D300}" destId="{35C71794-FDFD-46FD-8955-BF90380D3675}" srcOrd="1" destOrd="1" presId="urn:microsoft.com/office/officeart/2005/8/layout/vList4"/>
    <dgm:cxn modelId="{ABF33B24-5170-46EB-A47E-3E3FB7853F00}" srcId="{D04105F7-3773-49F4-BF3F-2A7C3546D300}" destId="{F7E485D5-E7B8-4C8E-81B0-D74AC8765B5E}" srcOrd="2" destOrd="0" parTransId="{D9D7B3FB-68C9-46FC-95C6-CD19D538F93E}" sibTransId="{F4D4BC07-F959-4CA5-818B-D553AC10FFBE}"/>
    <dgm:cxn modelId="{5EEAB23F-2A2C-41B4-94B8-1C6C496F7CAF}" type="presOf" srcId="{EFC32CF6-EFCE-4142-89A9-FE9AAA285E74}" destId="{A0B44FCC-4FDF-4E9A-AFF8-8217BD81C3A6}" srcOrd="1" destOrd="0" presId="urn:microsoft.com/office/officeart/2005/8/layout/vList4"/>
    <dgm:cxn modelId="{0E24F45B-21BD-47B0-8FE7-751DCC629650}" srcId="{B305C914-770C-4FA2-A550-24552E7146C5}" destId="{5A0C929A-F193-458D-9BC3-0128DE4D6812}" srcOrd="0" destOrd="0" parTransId="{CD618335-DF49-4461-9979-65F09856BD1F}" sibTransId="{16EEBEF2-2F20-4125-9596-9F266B5D3A8F}"/>
    <dgm:cxn modelId="{B3B2FC43-798F-4D81-AA36-A7459A41DFCA}" srcId="{1BC351C4-1710-4909-9201-DA05638EBD8A}" destId="{1AE3FDFC-03BE-444B-A66D-DD1040D06728}" srcOrd="0" destOrd="0" parTransId="{D353880E-2F1A-4BAD-AF3C-3843C94F4ED3}" sibTransId="{94266FBD-C4D8-4F10-AAA6-239B84592307}"/>
    <dgm:cxn modelId="{CE062364-9CA0-4426-8BB7-01EACCF26B73}" type="presOf" srcId="{FF823B64-9062-4ECA-8B8F-A7F6DBE1061B}" destId="{D5B6BE11-E786-48EF-976D-A798A3989D42}" srcOrd="0" destOrd="0" presId="urn:microsoft.com/office/officeart/2005/8/layout/vList4"/>
    <dgm:cxn modelId="{26FAD968-656F-41BC-AE99-79E1E6E5573B}" type="presOf" srcId="{D16E6B98-7BF5-4686-84C5-12EA3FF6BD11}" destId="{35C71794-FDFD-46FD-8955-BF90380D3675}" srcOrd="1" destOrd="3" presId="urn:microsoft.com/office/officeart/2005/8/layout/vList4"/>
    <dgm:cxn modelId="{50CF556F-BAA9-4F83-9165-2541C3249AEC}" type="presOf" srcId="{52465077-230E-470B-9C27-DDF6E4A8E49C}" destId="{0C74B2F3-987F-47C5-A8DD-9A6DE8E0E145}" srcOrd="1" destOrd="2" presId="urn:microsoft.com/office/officeart/2005/8/layout/vList4"/>
    <dgm:cxn modelId="{ACB94A70-7BEB-4A04-B88D-0A005D9DA77F}" srcId="{FF823B64-9062-4ECA-8B8F-A7F6DBE1061B}" destId="{1BC351C4-1710-4909-9201-DA05638EBD8A}" srcOrd="0" destOrd="0" parTransId="{8718C34E-337D-4F13-A80A-534D76B3CA24}" sibTransId="{0EB6FBEA-011B-4E09-83F9-CBA25872F522}"/>
    <dgm:cxn modelId="{640F3C57-3BFD-463B-A7D9-2E98903ACC1D}" type="presOf" srcId="{5A0C929A-F193-458D-9BC3-0128DE4D6812}" destId="{4025368F-D438-4ADE-BBF1-09D313FAF56C}" srcOrd="0" destOrd="2" presId="urn:microsoft.com/office/officeart/2005/8/layout/vList4"/>
    <dgm:cxn modelId="{9D7B4D57-6021-4063-9FCA-50B1ECA76D90}" srcId="{FF823B64-9062-4ECA-8B8F-A7F6DBE1061B}" destId="{EFC32CF6-EFCE-4142-89A9-FE9AAA285E74}" srcOrd="3" destOrd="0" parTransId="{562699A2-4240-48CB-B8C2-6EF7C1A36C88}" sibTransId="{F09899F1-D6F3-4CCA-9979-B9AF52FC5A6C}"/>
    <dgm:cxn modelId="{1A9BCB77-77A2-4B6B-8C25-188F1D55B330}" type="presOf" srcId="{52465077-230E-470B-9C27-DDF6E4A8E49C}" destId="{9F77E32E-8073-4B05-9CE6-6FC66244A11C}" srcOrd="0" destOrd="2" presId="urn:microsoft.com/office/officeart/2005/8/layout/vList4"/>
    <dgm:cxn modelId="{8F06D178-B5A9-4058-938E-5DB2F8167A44}" type="presOf" srcId="{1AE3FDFC-03BE-444B-A66D-DD1040D06728}" destId="{9F77E32E-8073-4B05-9CE6-6FC66244A11C}" srcOrd="0" destOrd="1" presId="urn:microsoft.com/office/officeart/2005/8/layout/vList4"/>
    <dgm:cxn modelId="{DC288779-213D-4B04-BEA8-03951CEF3699}" type="presOf" srcId="{7672D243-764A-484E-9E64-19CD1868392A}" destId="{5276E6F7-B512-497A-8E03-AE0B07D15AB9}" srcOrd="1" destOrd="3" presId="urn:microsoft.com/office/officeart/2005/8/layout/vList4"/>
    <dgm:cxn modelId="{EEA8F659-AA95-4578-A290-56B62A8FE9E1}" type="presOf" srcId="{F2FFC197-E6AC-492D-9ECD-316ED6C322EE}" destId="{35C71794-FDFD-46FD-8955-BF90380D3675}" srcOrd="1" destOrd="0" presId="urn:microsoft.com/office/officeart/2005/8/layout/vList4"/>
    <dgm:cxn modelId="{CB84987B-F7CA-44A5-A3D5-BE36E9BF3E39}" type="presOf" srcId="{AC68CCF5-5361-478B-B0C1-C02567FCF4A5}" destId="{C4FEE535-0A77-44F8-967D-883F282041FD}" srcOrd="0" destOrd="2" presId="urn:microsoft.com/office/officeart/2005/8/layout/vList4"/>
    <dgm:cxn modelId="{3980C780-4257-40AC-8718-1F880D4624FF}" type="presOf" srcId="{F7E485D5-E7B8-4C8E-81B0-D74AC8765B5E}" destId="{35C71794-FDFD-46FD-8955-BF90380D3675}" srcOrd="1" destOrd="4" presId="urn:microsoft.com/office/officeart/2005/8/layout/vList4"/>
    <dgm:cxn modelId="{B33BB982-076A-49C8-8B95-D92D939B15B3}" type="presOf" srcId="{E7696A40-9161-4DED-BB53-857CE5DBF23F}" destId="{4025368F-D438-4ADE-BBF1-09D313FAF56C}" srcOrd="0" destOrd="0" presId="urn:microsoft.com/office/officeart/2005/8/layout/vList4"/>
    <dgm:cxn modelId="{E1274E85-E640-4950-80F5-7F1575B3D780}" srcId="{B305C914-770C-4FA2-A550-24552E7146C5}" destId="{7672D243-764A-484E-9E64-19CD1868392A}" srcOrd="1" destOrd="0" parTransId="{8E63D473-318C-480D-A802-505241F7F83A}" sibTransId="{D35D0029-4D50-46CD-8CC7-6593A64975AB}"/>
    <dgm:cxn modelId="{8DCF4E89-CFE5-4519-A60A-B611E28571C6}" type="presOf" srcId="{1BC351C4-1710-4909-9201-DA05638EBD8A}" destId="{0C74B2F3-987F-47C5-A8DD-9A6DE8E0E145}" srcOrd="1" destOrd="0" presId="urn:microsoft.com/office/officeart/2005/8/layout/vList4"/>
    <dgm:cxn modelId="{1F0D7389-273C-4075-818D-4D9BB0392C35}" type="presOf" srcId="{EFC32CF6-EFCE-4142-89A9-FE9AAA285E74}" destId="{97F1B265-45D6-4963-A374-F9F002158AB1}" srcOrd="0" destOrd="0" presId="urn:microsoft.com/office/officeart/2005/8/layout/vList4"/>
    <dgm:cxn modelId="{24E4268A-F91C-4EAB-8AE3-7DBCF4A3C244}" type="presOf" srcId="{D16E6B98-7BF5-4686-84C5-12EA3FF6BD11}" destId="{C4FEE535-0A77-44F8-967D-883F282041FD}" srcOrd="0" destOrd="3" presId="urn:microsoft.com/office/officeart/2005/8/layout/vList4"/>
    <dgm:cxn modelId="{CBE67990-E8BB-4066-8AD8-CC5AD01972A4}" srcId="{D04105F7-3773-49F4-BF3F-2A7C3546D300}" destId="{D16E6B98-7BF5-4686-84C5-12EA3FF6BD11}" srcOrd="1" destOrd="0" parTransId="{79DC081A-E415-4B8F-B5AA-9585786F0387}" sibTransId="{C6CB86F8-D2A6-405A-9EB7-26F05C73E962}"/>
    <dgm:cxn modelId="{4787C791-573B-42C5-A4DF-79547398A75E}" type="presOf" srcId="{B305C914-770C-4FA2-A550-24552E7146C5}" destId="{4025368F-D438-4ADE-BBF1-09D313FAF56C}" srcOrd="0" destOrd="1" presId="urn:microsoft.com/office/officeart/2005/8/layout/vList4"/>
    <dgm:cxn modelId="{22320895-5292-401F-8F1C-5937BF0E26E1}" srcId="{FF823B64-9062-4ECA-8B8F-A7F6DBE1061B}" destId="{E7696A40-9161-4DED-BB53-857CE5DBF23F}" srcOrd="2" destOrd="0" parTransId="{BF5ECABA-1E0D-401C-B23C-7430B089600D}" sibTransId="{AD64057C-567B-49F4-AB5C-755040B3E850}"/>
    <dgm:cxn modelId="{0A8EF098-C38D-4396-8B49-3B4C2EDE7D03}" type="presOf" srcId="{1AE3FDFC-03BE-444B-A66D-DD1040D06728}" destId="{0C74B2F3-987F-47C5-A8DD-9A6DE8E0E145}" srcOrd="1" destOrd="1" presId="urn:microsoft.com/office/officeart/2005/8/layout/vList4"/>
    <dgm:cxn modelId="{4A6DFE99-94E0-4E94-97C8-DB235FA33877}" type="presOf" srcId="{F2FFC197-E6AC-492D-9ECD-316ED6C322EE}" destId="{C4FEE535-0A77-44F8-967D-883F282041FD}" srcOrd="0" destOrd="0" presId="urn:microsoft.com/office/officeart/2005/8/layout/vList4"/>
    <dgm:cxn modelId="{6A14AF9A-1E89-4AE5-BF3D-258A27E49932}" type="presOf" srcId="{F7E485D5-E7B8-4C8E-81B0-D74AC8765B5E}" destId="{C4FEE535-0A77-44F8-967D-883F282041FD}" srcOrd="0" destOrd="4" presId="urn:microsoft.com/office/officeart/2005/8/layout/vList4"/>
    <dgm:cxn modelId="{34A907A3-E0AD-48A2-B8AA-2A4A0939ED88}" srcId="{1BC351C4-1710-4909-9201-DA05638EBD8A}" destId="{52465077-230E-470B-9C27-DDF6E4A8E49C}" srcOrd="1" destOrd="0" parTransId="{83F71658-C0E2-48C5-9747-F9EB34AB6CD4}" sibTransId="{E735DED1-5628-44EB-A6FA-08746CC0488E}"/>
    <dgm:cxn modelId="{43A266A5-D342-45C5-893E-DEB6E2F75318}" type="presOf" srcId="{AC68CCF5-5361-478B-B0C1-C02567FCF4A5}" destId="{35C71794-FDFD-46FD-8955-BF90380D3675}" srcOrd="1" destOrd="2" presId="urn:microsoft.com/office/officeart/2005/8/layout/vList4"/>
    <dgm:cxn modelId="{4746E1AB-6DCA-4BEF-8A0B-BA1260DDF885}" type="presOf" srcId="{CB6A41E9-4D07-4391-8E9C-9596CD93177C}" destId="{9F77E32E-8073-4B05-9CE6-6FC66244A11C}" srcOrd="0" destOrd="3" presId="urn:microsoft.com/office/officeart/2005/8/layout/vList4"/>
    <dgm:cxn modelId="{EA92AEB3-D68C-47CD-A7C0-E13F5177D432}" type="presOf" srcId="{E7696A40-9161-4DED-BB53-857CE5DBF23F}" destId="{5276E6F7-B512-497A-8E03-AE0B07D15AB9}" srcOrd="1" destOrd="0" presId="urn:microsoft.com/office/officeart/2005/8/layout/vList4"/>
    <dgm:cxn modelId="{68DFC2B3-F5C1-46CD-8AEF-95A4849CE790}" type="presOf" srcId="{7672D243-764A-484E-9E64-19CD1868392A}" destId="{4025368F-D438-4ADE-BBF1-09D313FAF56C}" srcOrd="0" destOrd="3" presId="urn:microsoft.com/office/officeart/2005/8/layout/vList4"/>
    <dgm:cxn modelId="{E1C7A0B4-E605-4186-BFCB-BFEC337D97BE}" srcId="{FF823B64-9062-4ECA-8B8F-A7F6DBE1061B}" destId="{F2FFC197-E6AC-492D-9ECD-316ED6C322EE}" srcOrd="1" destOrd="0" parTransId="{5E23F167-46D6-40B3-A23F-381ED723B95B}" sibTransId="{EFD2F941-47C4-45E1-B4AD-9E5A3F6F55A0}"/>
    <dgm:cxn modelId="{033E4ECE-518C-4D97-98A7-7C1EF639BEB0}" srcId="{D04105F7-3773-49F4-BF3F-2A7C3546D300}" destId="{AC68CCF5-5361-478B-B0C1-C02567FCF4A5}" srcOrd="0" destOrd="0" parTransId="{880FF84E-F644-4759-9642-063EE9F397F9}" sibTransId="{1BE4E5FB-481C-4B38-8725-AE4903445ED5}"/>
    <dgm:cxn modelId="{8FFDA8EB-5403-47DF-AAE5-84E1192AF4FF}" srcId="{F2FFC197-E6AC-492D-9ECD-316ED6C322EE}" destId="{D04105F7-3773-49F4-BF3F-2A7C3546D300}" srcOrd="0" destOrd="0" parTransId="{87B2B0A8-8901-4A02-A582-EA22ED6C3A70}" sibTransId="{D241FF1A-4ED4-4B21-8A5A-9C7BDDAEB394}"/>
    <dgm:cxn modelId="{651479EE-4AFC-471F-8F75-715ECBB5C2C8}" type="presOf" srcId="{CB6A41E9-4D07-4391-8E9C-9596CD93177C}" destId="{0C74B2F3-987F-47C5-A8DD-9A6DE8E0E145}" srcOrd="1" destOrd="3" presId="urn:microsoft.com/office/officeart/2005/8/layout/vList4"/>
    <dgm:cxn modelId="{CAAF43F8-4885-4C6E-AD02-5B09A835427D}" srcId="{E7696A40-9161-4DED-BB53-857CE5DBF23F}" destId="{B305C914-770C-4FA2-A550-24552E7146C5}" srcOrd="0" destOrd="0" parTransId="{64A41DD2-4854-48E3-914C-5F00D5876C09}" sibTransId="{7A3D13CA-8359-438A-B4A6-498C9847F8A0}"/>
    <dgm:cxn modelId="{AB428BF9-7D7F-4EBA-B37C-7601AEBBA9EB}" type="presOf" srcId="{D04105F7-3773-49F4-BF3F-2A7C3546D300}" destId="{C4FEE535-0A77-44F8-967D-883F282041FD}" srcOrd="0" destOrd="1" presId="urn:microsoft.com/office/officeart/2005/8/layout/vList4"/>
    <dgm:cxn modelId="{2E0348B3-B204-46F8-B787-DDC9AA62695A}" type="presParOf" srcId="{D5B6BE11-E786-48EF-976D-A798A3989D42}" destId="{7A071CAE-06ED-4AFA-8326-D0C9A1EF20DB}" srcOrd="0" destOrd="0" presId="urn:microsoft.com/office/officeart/2005/8/layout/vList4"/>
    <dgm:cxn modelId="{F7E9E794-00C1-41D6-BE48-4D47DB4E3010}" type="presParOf" srcId="{7A071CAE-06ED-4AFA-8326-D0C9A1EF20DB}" destId="{9F77E32E-8073-4B05-9CE6-6FC66244A11C}" srcOrd="0" destOrd="0" presId="urn:microsoft.com/office/officeart/2005/8/layout/vList4"/>
    <dgm:cxn modelId="{D9DEB07F-CEF8-4151-8F40-0DE4079B9A92}" type="presParOf" srcId="{7A071CAE-06ED-4AFA-8326-D0C9A1EF20DB}" destId="{E5347DC1-AE0B-4B5F-8895-D4204A0B9914}" srcOrd="1" destOrd="0" presId="urn:microsoft.com/office/officeart/2005/8/layout/vList4"/>
    <dgm:cxn modelId="{4A9A46B9-CEC9-446A-BDE6-D01477CA96D4}" type="presParOf" srcId="{7A071CAE-06ED-4AFA-8326-D0C9A1EF20DB}" destId="{0C74B2F3-987F-47C5-A8DD-9A6DE8E0E145}" srcOrd="2" destOrd="0" presId="urn:microsoft.com/office/officeart/2005/8/layout/vList4"/>
    <dgm:cxn modelId="{5703E188-A52E-4821-BF8C-A2110D9130E3}" type="presParOf" srcId="{D5B6BE11-E786-48EF-976D-A798A3989D42}" destId="{D79FAC63-CF4B-46A7-B375-BF1BDF256374}" srcOrd="1" destOrd="0" presId="urn:microsoft.com/office/officeart/2005/8/layout/vList4"/>
    <dgm:cxn modelId="{E05977EA-47DA-4A67-9D37-2DE262C713A9}" type="presParOf" srcId="{D5B6BE11-E786-48EF-976D-A798A3989D42}" destId="{B29B63D4-723E-47EC-ACEA-9C448B327432}" srcOrd="2" destOrd="0" presId="urn:microsoft.com/office/officeart/2005/8/layout/vList4"/>
    <dgm:cxn modelId="{13D5D6C7-8063-47E6-BBF5-0906FB390956}" type="presParOf" srcId="{B29B63D4-723E-47EC-ACEA-9C448B327432}" destId="{C4FEE535-0A77-44F8-967D-883F282041FD}" srcOrd="0" destOrd="0" presId="urn:microsoft.com/office/officeart/2005/8/layout/vList4"/>
    <dgm:cxn modelId="{BE807A2F-D465-4D1B-8F47-210E0E1A8456}" type="presParOf" srcId="{B29B63D4-723E-47EC-ACEA-9C448B327432}" destId="{8BB00D5A-6534-4FC9-93F5-2C213F9A4010}" srcOrd="1" destOrd="0" presId="urn:microsoft.com/office/officeart/2005/8/layout/vList4"/>
    <dgm:cxn modelId="{E3E8DF28-3729-4D9E-93DD-DC3FA00F768B}" type="presParOf" srcId="{B29B63D4-723E-47EC-ACEA-9C448B327432}" destId="{35C71794-FDFD-46FD-8955-BF90380D3675}" srcOrd="2" destOrd="0" presId="urn:microsoft.com/office/officeart/2005/8/layout/vList4"/>
    <dgm:cxn modelId="{A49E8F66-2AAB-4FDA-9962-7485D0E54EA3}" type="presParOf" srcId="{D5B6BE11-E786-48EF-976D-A798A3989D42}" destId="{B96CF658-E2B3-4B44-BBC1-CB97DD80A6E1}" srcOrd="3" destOrd="0" presId="urn:microsoft.com/office/officeart/2005/8/layout/vList4"/>
    <dgm:cxn modelId="{38474CAA-00BF-4372-B111-FB134B0A783B}" type="presParOf" srcId="{D5B6BE11-E786-48EF-976D-A798A3989D42}" destId="{5492C5EA-8125-488C-BEF7-16EA6D8E39C4}" srcOrd="4" destOrd="0" presId="urn:microsoft.com/office/officeart/2005/8/layout/vList4"/>
    <dgm:cxn modelId="{CB847653-378F-4A73-A34E-B834DEE9EC25}" type="presParOf" srcId="{5492C5EA-8125-488C-BEF7-16EA6D8E39C4}" destId="{4025368F-D438-4ADE-BBF1-09D313FAF56C}" srcOrd="0" destOrd="0" presId="urn:microsoft.com/office/officeart/2005/8/layout/vList4"/>
    <dgm:cxn modelId="{03DD1D59-CDAF-4DD2-8360-DC2864B2684C}" type="presParOf" srcId="{5492C5EA-8125-488C-BEF7-16EA6D8E39C4}" destId="{4364D95E-08AD-4A51-9114-B233555AA374}" srcOrd="1" destOrd="0" presId="urn:microsoft.com/office/officeart/2005/8/layout/vList4"/>
    <dgm:cxn modelId="{D81F113C-109C-420E-93B7-7D40C0649E46}" type="presParOf" srcId="{5492C5EA-8125-488C-BEF7-16EA6D8E39C4}" destId="{5276E6F7-B512-497A-8E03-AE0B07D15AB9}" srcOrd="2" destOrd="0" presId="urn:microsoft.com/office/officeart/2005/8/layout/vList4"/>
    <dgm:cxn modelId="{89F2B9F9-EDD0-478A-B2A4-98260F02FB48}" type="presParOf" srcId="{D5B6BE11-E786-48EF-976D-A798A3989D42}" destId="{85674DF6-FA41-4DAE-BA60-24699C74EC8A}" srcOrd="5" destOrd="0" presId="urn:microsoft.com/office/officeart/2005/8/layout/vList4"/>
    <dgm:cxn modelId="{3693C2F0-C064-4BC1-BF91-90F83B51CE34}" type="presParOf" srcId="{D5B6BE11-E786-48EF-976D-A798A3989D42}" destId="{F833139A-3797-452B-881D-4E046944AFAB}" srcOrd="6" destOrd="0" presId="urn:microsoft.com/office/officeart/2005/8/layout/vList4"/>
    <dgm:cxn modelId="{43DB24DA-A0B3-4D14-AFED-7B3FD767CCBC}" type="presParOf" srcId="{F833139A-3797-452B-881D-4E046944AFAB}" destId="{97F1B265-45D6-4963-A374-F9F002158AB1}" srcOrd="0" destOrd="0" presId="urn:microsoft.com/office/officeart/2005/8/layout/vList4"/>
    <dgm:cxn modelId="{5F91D5C2-8165-4D77-B4FB-4EC0DCBC8116}" type="presParOf" srcId="{F833139A-3797-452B-881D-4E046944AFAB}" destId="{DFC54725-6032-4E8F-A67E-EE004B3106A0}" srcOrd="1" destOrd="0" presId="urn:microsoft.com/office/officeart/2005/8/layout/vList4"/>
    <dgm:cxn modelId="{2A5D79FD-CA05-4802-8295-423405767714}" type="presParOf" srcId="{F833139A-3797-452B-881D-4E046944AFAB}" destId="{A0B44FCC-4FDF-4E9A-AFF8-8217BD81C3A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175DBA-9F94-4384-9E30-8CD16A6E470B}">
      <dsp:nvSpPr>
        <dsp:cNvPr id="0" name=""/>
        <dsp:cNvSpPr/>
      </dsp:nvSpPr>
      <dsp:spPr>
        <a:xfrm>
          <a:off x="109159" y="0"/>
          <a:ext cx="8384767" cy="6243637"/>
        </a:xfrm>
        <a:prstGeom prst="diamond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0AFA0B-2231-4508-9CBD-1AEB1880466D}">
      <dsp:nvSpPr>
        <dsp:cNvPr id="0" name=""/>
        <dsp:cNvSpPr/>
      </dsp:nvSpPr>
      <dsp:spPr>
        <a:xfrm>
          <a:off x="1772870" y="593145"/>
          <a:ext cx="2435018" cy="243501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Gender Inclusive solutions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Solutions to include both male and females for because it takes two.</a:t>
          </a:r>
        </a:p>
      </dsp:txBody>
      <dsp:txXfrm>
        <a:off x="1891738" y="712013"/>
        <a:ext cx="2197282" cy="2197282"/>
      </dsp:txXfrm>
    </dsp:sp>
    <dsp:sp modelId="{45B88BF1-4A1D-40A7-81C9-815ECD209255}">
      <dsp:nvSpPr>
        <dsp:cNvPr id="0" name=""/>
        <dsp:cNvSpPr/>
      </dsp:nvSpPr>
      <dsp:spPr>
        <a:xfrm>
          <a:off x="4395198" y="593145"/>
          <a:ext cx="2435018" cy="2435018"/>
        </a:xfrm>
        <a:prstGeom prst="roundRect">
          <a:avLst/>
        </a:prstGeom>
        <a:solidFill>
          <a:schemeClr val="accent5">
            <a:hueOff val="2944118"/>
            <a:satOff val="9586"/>
            <a:lumOff val="3333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Grassroots Solutions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Design and basis of solutions to be guided by the grassroot situation</a:t>
          </a:r>
        </a:p>
      </dsp:txBody>
      <dsp:txXfrm>
        <a:off x="4514066" y="712013"/>
        <a:ext cx="2197282" cy="2197282"/>
      </dsp:txXfrm>
    </dsp:sp>
    <dsp:sp modelId="{150CEA58-F077-4955-A6EA-BA13543BA960}">
      <dsp:nvSpPr>
        <dsp:cNvPr id="0" name=""/>
        <dsp:cNvSpPr/>
      </dsp:nvSpPr>
      <dsp:spPr>
        <a:xfrm>
          <a:off x="1772870" y="3215473"/>
          <a:ext cx="2435018" cy="2435018"/>
        </a:xfrm>
        <a:prstGeom prst="roundRect">
          <a:avLst/>
        </a:prstGeom>
        <a:solidFill>
          <a:schemeClr val="accent5">
            <a:hueOff val="5888237"/>
            <a:satOff val="19172"/>
            <a:lumOff val="6667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Low-cost high impact solutions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 Solutions need to be in position to use the limited resources for the greater good of many people. </a:t>
          </a:r>
        </a:p>
      </dsp:txBody>
      <dsp:txXfrm>
        <a:off x="1891738" y="3334341"/>
        <a:ext cx="2197282" cy="2197282"/>
      </dsp:txXfrm>
    </dsp:sp>
    <dsp:sp modelId="{BDD8DD97-EB89-456C-83AA-BC593D349AEE}">
      <dsp:nvSpPr>
        <dsp:cNvPr id="0" name=""/>
        <dsp:cNvSpPr/>
      </dsp:nvSpPr>
      <dsp:spPr>
        <a:xfrm>
          <a:off x="4395198" y="3215473"/>
          <a:ext cx="2435018" cy="2435018"/>
        </a:xfrm>
        <a:prstGeom prst="roundRect">
          <a:avLst/>
        </a:prstGeom>
        <a:solidFill>
          <a:schemeClr val="accent5">
            <a:hueOff val="8832355"/>
            <a:satOff val="28758"/>
            <a:lumOff val="1000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Community-led solutions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Community directly involved in the design, implementation and monitoring of solutions</a:t>
          </a:r>
        </a:p>
      </dsp:txBody>
      <dsp:txXfrm>
        <a:off x="4514066" y="3334341"/>
        <a:ext cx="2197282" cy="21972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77E32E-8073-4B05-9CE6-6FC66244A11C}">
      <dsp:nvSpPr>
        <dsp:cNvPr id="0" name=""/>
        <dsp:cNvSpPr/>
      </dsp:nvSpPr>
      <dsp:spPr>
        <a:xfrm>
          <a:off x="0" y="0"/>
          <a:ext cx="8441635" cy="146689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Arial" panose="020B0604020202020204" pitchFamily="34" charset="0"/>
              <a:cs typeface="Arial" panose="020B0604020202020204" pitchFamily="34" charset="0"/>
            </a:rPr>
            <a:t>EDUCATION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u="sng" kern="1200" dirty="0">
              <a:latin typeface="Arial" panose="020B0604020202020204" pitchFamily="34" charset="0"/>
              <a:cs typeface="Arial" panose="020B0604020202020204" pitchFamily="34" charset="0"/>
            </a:rPr>
            <a:t>What we do:- </a:t>
          </a:r>
          <a:endParaRPr lang="en-UG" sz="1100" b="1" u="sng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Support low cost schools to provide equal and quality education opportunities for both boys and girls.</a:t>
          </a:r>
          <a:endParaRPr lang="en-UG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Engages child parents and their guardians to return to school through counseling and school fees bursaries.</a:t>
          </a:r>
          <a:endParaRPr lang="en-UG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Recognize and award best performing learners to motivate them to study hard.</a:t>
          </a:r>
          <a:endParaRPr lang="en-UG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35016" y="0"/>
        <a:ext cx="6606618" cy="1466895"/>
      </dsp:txXfrm>
    </dsp:sp>
    <dsp:sp modelId="{E5347DC1-AE0B-4B5F-8895-D4204A0B9914}">
      <dsp:nvSpPr>
        <dsp:cNvPr id="0" name=""/>
        <dsp:cNvSpPr/>
      </dsp:nvSpPr>
      <dsp:spPr>
        <a:xfrm>
          <a:off x="146689" y="146689"/>
          <a:ext cx="1688327" cy="117351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FEE535-0A77-44F8-967D-883F282041FD}">
      <dsp:nvSpPr>
        <dsp:cNvPr id="0" name=""/>
        <dsp:cNvSpPr/>
      </dsp:nvSpPr>
      <dsp:spPr>
        <a:xfrm>
          <a:off x="0" y="1613584"/>
          <a:ext cx="8441635" cy="1466895"/>
        </a:xfrm>
        <a:prstGeom prst="roundRect">
          <a:avLst>
            <a:gd name="adj" fmla="val 10000"/>
          </a:avLst>
        </a:prstGeom>
        <a:solidFill>
          <a:schemeClr val="accent5">
            <a:hueOff val="2944118"/>
            <a:satOff val="9586"/>
            <a:lumOff val="3333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Arial" panose="020B0604020202020204" pitchFamily="34" charset="0"/>
              <a:cs typeface="Arial" panose="020B0604020202020204" pitchFamily="34" charset="0"/>
            </a:rPr>
            <a:t>SEXUAL &amp; REPRODUCTIVE HEALTH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G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u="sng" kern="1200">
              <a:latin typeface="Arial" panose="020B0604020202020204" pitchFamily="34" charset="0"/>
              <a:cs typeface="Arial" panose="020B0604020202020204" pitchFamily="34" charset="0"/>
            </a:rPr>
            <a:t>What we do:- </a:t>
          </a:r>
          <a:endParaRPr lang="en-UG" sz="1100" b="1" u="sng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Engaging child mothers to access family planning services and information</a:t>
          </a:r>
          <a:endParaRPr lang="en-UG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Sexual &amp; Reproductive sensitizations to youth, households and communities with a focus on family planning, relationships, menstrual hygiene and HIV/AIDs.</a:t>
          </a:r>
          <a:endParaRPr lang="en-UG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G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35016" y="1613584"/>
        <a:ext cx="6606618" cy="1466895"/>
      </dsp:txXfrm>
    </dsp:sp>
    <dsp:sp modelId="{8BB00D5A-6534-4FC9-93F5-2C213F9A4010}">
      <dsp:nvSpPr>
        <dsp:cNvPr id="0" name=""/>
        <dsp:cNvSpPr/>
      </dsp:nvSpPr>
      <dsp:spPr>
        <a:xfrm>
          <a:off x="146689" y="1760274"/>
          <a:ext cx="1688327" cy="117351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l="-2000" r="-2000"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25368F-D438-4ADE-BBF1-09D313FAF56C}">
      <dsp:nvSpPr>
        <dsp:cNvPr id="0" name=""/>
        <dsp:cNvSpPr/>
      </dsp:nvSpPr>
      <dsp:spPr>
        <a:xfrm>
          <a:off x="0" y="3227169"/>
          <a:ext cx="8441635" cy="1466895"/>
        </a:xfrm>
        <a:prstGeom prst="roundRect">
          <a:avLst>
            <a:gd name="adj" fmla="val 10000"/>
          </a:avLst>
        </a:prstGeom>
        <a:solidFill>
          <a:schemeClr val="accent5">
            <a:hueOff val="5888237"/>
            <a:satOff val="19172"/>
            <a:lumOff val="6667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Arial" panose="020B0604020202020204" pitchFamily="34" charset="0"/>
              <a:cs typeface="Arial" panose="020B0604020202020204" pitchFamily="34" charset="0"/>
            </a:rPr>
            <a:t>CHILD PROTECTION AND SAFEGUARDING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G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u="sng" kern="1200">
              <a:latin typeface="Arial" panose="020B0604020202020204" pitchFamily="34" charset="0"/>
              <a:cs typeface="Arial" panose="020B0604020202020204" pitchFamily="34" charset="0"/>
            </a:rPr>
            <a:t>What we do:- </a:t>
          </a:r>
          <a:endParaRPr lang="en-UG" sz="1100" b="1" u="sng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Community dialogues and radio talk shows on prevention and response to child abuse with a focus on laws, reporting, prevention and response.</a:t>
          </a:r>
          <a:endParaRPr lang="en-UG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Supporting children abused to access justice</a:t>
          </a:r>
          <a:endParaRPr lang="en-UG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35016" y="3227169"/>
        <a:ext cx="6606618" cy="1466895"/>
      </dsp:txXfrm>
    </dsp:sp>
    <dsp:sp modelId="{4364D95E-08AD-4A51-9114-B233555AA374}">
      <dsp:nvSpPr>
        <dsp:cNvPr id="0" name=""/>
        <dsp:cNvSpPr/>
      </dsp:nvSpPr>
      <dsp:spPr>
        <a:xfrm>
          <a:off x="146689" y="3373858"/>
          <a:ext cx="1688327" cy="117351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F1B265-45D6-4963-A374-F9F002158AB1}">
      <dsp:nvSpPr>
        <dsp:cNvPr id="0" name=""/>
        <dsp:cNvSpPr/>
      </dsp:nvSpPr>
      <dsp:spPr>
        <a:xfrm>
          <a:off x="0" y="4840753"/>
          <a:ext cx="8441635" cy="1466895"/>
        </a:xfrm>
        <a:prstGeom prst="roundRect">
          <a:avLst>
            <a:gd name="adj" fmla="val 10000"/>
          </a:avLst>
        </a:prstGeom>
        <a:solidFill>
          <a:schemeClr val="accent5">
            <a:hueOff val="8832355"/>
            <a:satOff val="28758"/>
            <a:lumOff val="1000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Arial" panose="020B0604020202020204" pitchFamily="34" charset="0"/>
              <a:cs typeface="Arial" panose="020B0604020202020204" pitchFamily="34" charset="0"/>
            </a:rPr>
            <a:t>SOCIOECONOMIC EMPOWERMENT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u="sng" kern="1200" dirty="0">
              <a:latin typeface="Arial" panose="020B0604020202020204" pitchFamily="34" charset="0"/>
              <a:cs typeface="Arial" panose="020B0604020202020204" pitchFamily="34" charset="0"/>
            </a:rPr>
            <a:t>What we do:- </a:t>
          </a:r>
          <a:endParaRPr lang="en-UG" sz="1100" b="1" u="sng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. Financial literacy and entrepreneurship skills training for households and youth.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- Provision of low cost- business start up financing to vulnerable members of the community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- Developing of digital systems to improve effectives of village savings and loan associations. 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G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35016" y="4840753"/>
        <a:ext cx="6606618" cy="1466895"/>
      </dsp:txXfrm>
    </dsp:sp>
    <dsp:sp modelId="{DFC54725-6032-4E8F-A67E-EE004B3106A0}">
      <dsp:nvSpPr>
        <dsp:cNvPr id="0" name=""/>
        <dsp:cNvSpPr/>
      </dsp:nvSpPr>
      <dsp:spPr>
        <a:xfrm>
          <a:off x="146689" y="4987443"/>
          <a:ext cx="1688327" cy="117351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279714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882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675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274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740144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893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369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41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692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27621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9703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0767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niwestnile.org/" TargetMode="External"/><Relationship Id="rId2" Type="http://schemas.openxmlformats.org/officeDocument/2006/relationships/hyperlink" Target="mailto:info@amaniwestnile.org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1024" y="3192045"/>
            <a:ext cx="7301947" cy="1041448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</a:rPr>
              <a:t>Amani initiative profile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0121" y="4625131"/>
            <a:ext cx="5123755" cy="1086237"/>
          </a:xfrm>
        </p:spPr>
        <p:txBody>
          <a:bodyPr/>
          <a:lstStyle/>
          <a:p>
            <a:r>
              <a:rPr lang="en-US" b="1" dirty="0"/>
              <a:t>“Together We Can Make a Difference”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56" y="392607"/>
            <a:ext cx="3374264" cy="88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33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854" y="58342"/>
            <a:ext cx="7200900" cy="564147"/>
          </a:xfrm>
        </p:spPr>
        <p:txBody>
          <a:bodyPr>
            <a:normAutofit/>
          </a:bodyPr>
          <a:lstStyle/>
          <a:p>
            <a:r>
              <a:rPr lang="en-US" sz="2800" b="1" dirty="0"/>
              <a:t>WHO WE 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9854" y="622488"/>
            <a:ext cx="5381758" cy="6177169"/>
          </a:xfrm>
        </p:spPr>
        <p:txBody>
          <a:bodyPr>
            <a:normAutofit fontScale="85000" lnSpcReduction="10000"/>
          </a:bodyPr>
          <a:lstStyle/>
          <a:p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Amani Initiative is a Ugandan Non-Governmental Organization founded in 2011 within Maracha District to prevent and respond to teenage pregnancy and child marriage through low cost-high impact community led solutions.</a:t>
            </a:r>
          </a:p>
          <a:p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We are registered with the National NGO Bureau and Uganda Registration Services Bureau (URSB).</a:t>
            </a:r>
          </a:p>
          <a:p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We are currently operating with a focus on West Nile, Acholi, East Central and Central Sub-Regions of Uganda.</a:t>
            </a:r>
          </a:p>
          <a:p>
            <a:pPr lvl="0"/>
            <a:r>
              <a:rPr lang="en-US" sz="1900" b="1" dirty="0">
                <a:solidFill>
                  <a:srgbClr val="191B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Vision</a:t>
            </a:r>
          </a:p>
          <a:p>
            <a:pPr marL="0" lvl="0" indent="0">
              <a:buNone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“A society free from child marriage and teenage pregnancy.”</a:t>
            </a:r>
          </a:p>
          <a:p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Our Mission</a:t>
            </a:r>
          </a:p>
          <a:p>
            <a:pPr marL="0" indent="0">
              <a:buNone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“To prevent and respond to teenage pregnancy and child marriage through low cost-high impact community led solutions.”</a:t>
            </a:r>
          </a:p>
          <a:p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Our Core Values</a:t>
            </a:r>
          </a:p>
          <a:p>
            <a:pPr lvl="1"/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Integrity</a:t>
            </a:r>
          </a:p>
          <a:p>
            <a:pPr lvl="1"/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Respect</a:t>
            </a:r>
          </a:p>
          <a:p>
            <a:pPr lvl="1"/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Responsibility</a:t>
            </a:r>
          </a:p>
          <a:p>
            <a:pPr lvl="1"/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Accountability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41612" y="622489"/>
            <a:ext cx="2956909" cy="197127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612" y="2858192"/>
            <a:ext cx="2956816" cy="16632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612" y="4787863"/>
            <a:ext cx="2956816" cy="197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0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2942" y="235040"/>
            <a:ext cx="7200900" cy="758874"/>
          </a:xfrm>
        </p:spPr>
        <p:txBody>
          <a:bodyPr>
            <a:normAutofit/>
          </a:bodyPr>
          <a:lstStyle/>
          <a:p>
            <a:r>
              <a:rPr lang="en-US" sz="2800" b="1" dirty="0"/>
              <a:t>OUR SOLUTION APPROACH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68335487"/>
              </p:ext>
            </p:extLst>
          </p:nvPr>
        </p:nvGraphicFramePr>
        <p:xfrm>
          <a:off x="540913" y="728663"/>
          <a:ext cx="8603087" cy="6243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005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E438B-0A8D-4376-9681-726DA9866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537" y="0"/>
            <a:ext cx="7200900" cy="546652"/>
          </a:xfrm>
        </p:spPr>
        <p:txBody>
          <a:bodyPr>
            <a:normAutofit/>
          </a:bodyPr>
          <a:lstStyle/>
          <a:p>
            <a:r>
              <a:rPr lang="en-US" sz="2800" b="1" dirty="0"/>
              <a:t>OUR THEMATIC AREAS</a:t>
            </a:r>
            <a:endParaRPr lang="en-UG" sz="2800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6D89C3F-4684-4A44-B037-D459490F96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6007052"/>
              </p:ext>
            </p:extLst>
          </p:nvPr>
        </p:nvGraphicFramePr>
        <p:xfrm>
          <a:off x="702365" y="546652"/>
          <a:ext cx="8441635" cy="6311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5772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107A6-8146-40B2-A666-05FD51E51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129210"/>
            <a:ext cx="7200900" cy="626165"/>
          </a:xfrm>
        </p:spPr>
        <p:txBody>
          <a:bodyPr>
            <a:normAutofit/>
          </a:bodyPr>
          <a:lstStyle/>
          <a:p>
            <a:r>
              <a:rPr lang="en-US" sz="2800" b="1" dirty="0"/>
              <a:t>OUR PARTNERS &amp; DONORS</a:t>
            </a:r>
            <a:endParaRPr lang="en-UG" sz="2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CC98C1-8140-4FAB-90F7-17BA5C8300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904"/>
          <a:stretch/>
        </p:blipFill>
        <p:spPr>
          <a:xfrm>
            <a:off x="556591" y="649356"/>
            <a:ext cx="8587409" cy="620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87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57491" y="792600"/>
            <a:ext cx="3335840" cy="823912"/>
          </a:xfrm>
        </p:spPr>
        <p:txBody>
          <a:bodyPr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OUR ADDRESS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580" y="2252662"/>
            <a:ext cx="8461420" cy="303404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arial, sans-serif"/>
              </a:rPr>
              <a:t>Business Development Office-</a:t>
            </a:r>
            <a:r>
              <a:rPr lang="en-US" dirty="0">
                <a:latin typeface="arial, sans-serif"/>
              </a:rPr>
              <a:t> AGA House Mawanda Road, (Kampala) </a:t>
            </a:r>
            <a:r>
              <a:rPr lang="en-US" b="1" dirty="0">
                <a:latin typeface="arial, sans-serif"/>
              </a:rPr>
              <a:t>West Nile Regional Office- </a:t>
            </a:r>
            <a:r>
              <a:rPr lang="en-US" dirty="0">
                <a:latin typeface="arial, sans-serif"/>
              </a:rPr>
              <a:t>Arua Youth One Stop Centre (Arua)             </a:t>
            </a:r>
            <a:r>
              <a:rPr lang="en-US" b="1" dirty="0">
                <a:latin typeface="arial, sans-serif"/>
              </a:rPr>
              <a:t>Maracha Field Office-</a:t>
            </a:r>
            <a:r>
              <a:rPr lang="en-US" dirty="0">
                <a:latin typeface="arial, sans-serif"/>
              </a:rPr>
              <a:t> Market lane</a:t>
            </a:r>
            <a:br>
              <a:rPr lang="en-US" dirty="0">
                <a:latin typeface="arial, sans-serif"/>
              </a:rPr>
            </a:br>
            <a:br>
              <a:rPr lang="en-US" dirty="0">
                <a:latin typeface="arial, sans-serif"/>
              </a:rPr>
            </a:br>
            <a:r>
              <a:rPr lang="en-US" dirty="0">
                <a:latin typeface="arial, sans-serif"/>
              </a:rPr>
              <a:t>P.O.BOX 11406, Kampala</a:t>
            </a:r>
            <a:br>
              <a:rPr lang="en-US" dirty="0">
                <a:latin typeface="arial, sans-serif"/>
              </a:rPr>
            </a:br>
            <a:r>
              <a:rPr lang="en-US" b="1" dirty="0">
                <a:latin typeface="arial, sans-serif"/>
              </a:rPr>
              <a:t>Tel:</a:t>
            </a:r>
            <a:r>
              <a:rPr lang="en-US" dirty="0">
                <a:latin typeface="arial, sans-serif"/>
              </a:rPr>
              <a:t> +256 703 154 084/</a:t>
            </a:r>
            <a:r>
              <a:rPr lang="en-US" dirty="0"/>
              <a:t>+256 784 951 295</a:t>
            </a:r>
            <a:br>
              <a:rPr lang="en-US" dirty="0">
                <a:latin typeface="arial, sans-serif"/>
              </a:rPr>
            </a:br>
            <a:r>
              <a:rPr lang="en-US" b="1" dirty="0">
                <a:latin typeface="arial, sans-serif"/>
              </a:rPr>
              <a:t>Email</a:t>
            </a:r>
            <a:r>
              <a:rPr lang="en-US" dirty="0">
                <a:latin typeface="arial, sans-serif"/>
              </a:rPr>
              <a:t>: </a:t>
            </a:r>
            <a:r>
              <a:rPr lang="en-US" dirty="0">
                <a:solidFill>
                  <a:srgbClr val="1155CC"/>
                </a:solidFill>
                <a:latin typeface="arial, sans-serif"/>
                <a:hlinkClick r:id="rId2"/>
              </a:rPr>
              <a:t>info@amaniwestnile.org</a:t>
            </a:r>
            <a:br>
              <a:rPr lang="en-US" dirty="0">
                <a:solidFill>
                  <a:srgbClr val="1155CC"/>
                </a:solidFill>
                <a:latin typeface="arial, sans-serif"/>
                <a:hlinkClick r:id="rId2"/>
              </a:rPr>
            </a:br>
            <a:r>
              <a:rPr lang="en-US" b="1" dirty="0">
                <a:solidFill>
                  <a:srgbClr val="000000"/>
                </a:solidFill>
                <a:latin typeface="arial, sans-serif"/>
              </a:rPr>
              <a:t>Website:</a:t>
            </a:r>
            <a:r>
              <a:rPr lang="en-US" dirty="0">
                <a:solidFill>
                  <a:srgbClr val="000000"/>
                </a:solidFill>
                <a:latin typeface="arial, sans-serif"/>
              </a:rPr>
              <a:t> </a:t>
            </a:r>
            <a:r>
              <a:rPr lang="en-US" dirty="0">
                <a:solidFill>
                  <a:srgbClr val="1155CC"/>
                </a:solidFill>
                <a:latin typeface="arial, sans-serif"/>
                <a:hlinkClick r:id="rId3"/>
              </a:rPr>
              <a:t>www.amaniwestnile.org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05" y="5491160"/>
            <a:ext cx="770989" cy="7709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788" y="5435955"/>
            <a:ext cx="770990" cy="7709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14194" y="5507055"/>
            <a:ext cx="3286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Amani Initiative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10560" y="5480625"/>
            <a:ext cx="3286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Amani Initiative</a:t>
            </a:r>
          </a:p>
        </p:txBody>
      </p:sp>
    </p:spTree>
    <p:extLst>
      <p:ext uri="{BB962C8B-B14F-4D97-AF65-F5344CB8AC3E}">
        <p14:creationId xmlns:p14="http://schemas.microsoft.com/office/powerpoint/2010/main" val="2537215093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794</TotalTime>
  <Words>462</Words>
  <Application>Microsoft Office PowerPoint</Application>
  <PresentationFormat>On-screen Show (4:3)</PresentationFormat>
  <Paragraphs>50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arial, sans-serif</vt:lpstr>
      <vt:lpstr>Franklin Gothic Book</vt:lpstr>
      <vt:lpstr>Crop</vt:lpstr>
      <vt:lpstr>Amani initiative profile</vt:lpstr>
      <vt:lpstr>WHO WE ARE</vt:lpstr>
      <vt:lpstr>OUR SOLUTION APPROACH</vt:lpstr>
      <vt:lpstr>OUR THEMATIC AREAS</vt:lpstr>
      <vt:lpstr>OUR PARTNERS &amp; DONORS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addressing  adolescent female sexuality drivers of  child marriages through a community-led model</dc:title>
  <dc:creator>Microsoft</dc:creator>
  <cp:lastModifiedBy>Amani Initiative</cp:lastModifiedBy>
  <cp:revision>34</cp:revision>
  <dcterms:created xsi:type="dcterms:W3CDTF">2020-10-21T02:46:36Z</dcterms:created>
  <dcterms:modified xsi:type="dcterms:W3CDTF">2021-01-21T15:20:25Z</dcterms:modified>
</cp:coreProperties>
</file>